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7"/>
  </p:notesMasterIdLst>
  <p:handoutMasterIdLst>
    <p:handoutMasterId r:id="rId48"/>
  </p:handoutMasterIdLst>
  <p:sldIdLst>
    <p:sldId id="337" r:id="rId2"/>
    <p:sldId id="316" r:id="rId3"/>
    <p:sldId id="321" r:id="rId4"/>
    <p:sldId id="274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322" r:id="rId13"/>
    <p:sldId id="277" r:id="rId14"/>
    <p:sldId id="278" r:id="rId15"/>
    <p:sldId id="324" r:id="rId16"/>
    <p:sldId id="282" r:id="rId17"/>
    <p:sldId id="323" r:id="rId18"/>
    <p:sldId id="284" r:id="rId19"/>
    <p:sldId id="285" r:id="rId20"/>
    <p:sldId id="286" r:id="rId21"/>
    <p:sldId id="287" r:id="rId22"/>
    <p:sldId id="305" r:id="rId23"/>
    <p:sldId id="306" r:id="rId24"/>
    <p:sldId id="325" r:id="rId25"/>
    <p:sldId id="288" r:id="rId26"/>
    <p:sldId id="289" r:id="rId27"/>
    <p:sldId id="290" r:id="rId28"/>
    <p:sldId id="326" r:id="rId29"/>
    <p:sldId id="291" r:id="rId30"/>
    <p:sldId id="292" r:id="rId31"/>
    <p:sldId id="327" r:id="rId32"/>
    <p:sldId id="293" r:id="rId33"/>
    <p:sldId id="294" r:id="rId34"/>
    <p:sldId id="338" r:id="rId35"/>
    <p:sldId id="330" r:id="rId36"/>
    <p:sldId id="295" r:id="rId37"/>
    <p:sldId id="296" r:id="rId38"/>
    <p:sldId id="331" r:id="rId39"/>
    <p:sldId id="297" r:id="rId40"/>
    <p:sldId id="298" r:id="rId41"/>
    <p:sldId id="332" r:id="rId42"/>
    <p:sldId id="299" r:id="rId43"/>
    <p:sldId id="328" r:id="rId44"/>
    <p:sldId id="301" r:id="rId45"/>
    <p:sldId id="258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021"/>
    <a:srgbClr val="0C0317"/>
    <a:srgbClr val="FF5859"/>
    <a:srgbClr val="272822"/>
    <a:srgbClr val="17062C"/>
    <a:srgbClr val="120D4F"/>
    <a:srgbClr val="150F59"/>
    <a:srgbClr val="333399"/>
    <a:srgbClr val="53585F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70358" autoAdjust="0"/>
  </p:normalViewPr>
  <p:slideViewPr>
    <p:cSldViewPr snapToGrid="0">
      <p:cViewPr varScale="1">
        <p:scale>
          <a:sx n="52" d="100"/>
          <a:sy n="52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B327A-4C6E-4F89-AEF2-9DC3CE18ED26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5FEF-865E-42FD-9F69-DD3F6792D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37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394A7-44F5-4308-9C36-910FA50B6F82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B36F2-0729-4C21-A781-B3C700AF8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54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4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</a:t>
            </a:r>
            <a:r>
              <a:rPr lang="zh-CN" altLang="en-US" dirty="0" smtClean="0"/>
              <a:t>多小程序</a:t>
            </a:r>
            <a:endParaRPr lang="en-US" altLang="zh-CN" dirty="0" smtClean="0"/>
          </a:p>
          <a:p>
            <a:r>
              <a:rPr lang="zh-CN" altLang="en-US" dirty="0" smtClean="0"/>
              <a:t>用户规模、场景覆盖率、长期检验</a:t>
            </a:r>
            <a:endParaRPr lang="en-US" altLang="zh-CN" dirty="0" smtClean="0"/>
          </a:p>
          <a:p>
            <a:r>
              <a:rPr lang="zh-CN" altLang="en-US" dirty="0" smtClean="0"/>
              <a:t>实践效果：实现前述各种效果，同时健壮、高效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8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627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最终目的：知道你是哪个转转用户</a:t>
            </a:r>
            <a:endParaRPr lang="en-US" altLang="zh-CN" dirty="0" smtClean="0"/>
          </a:p>
          <a:p>
            <a:r>
              <a:rPr lang="en-US" altLang="zh-CN" dirty="0" err="1" smtClean="0"/>
              <a:t>unionid</a:t>
            </a:r>
            <a:r>
              <a:rPr lang="en-US" altLang="zh-CN" dirty="0" smtClean="0"/>
              <a:t> vs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openid</a:t>
            </a:r>
            <a:r>
              <a:rPr lang="zh-CN" altLang="en-US" baseline="0" dirty="0" smtClean="0"/>
              <a:t>：</a:t>
            </a:r>
            <a:r>
              <a:rPr lang="zh-CN" altLang="en-US" dirty="0" smtClean="0"/>
              <a:t>多端</a:t>
            </a:r>
            <a:endParaRPr lang="en-US" altLang="zh-CN" dirty="0" smtClean="0"/>
          </a:p>
          <a:p>
            <a:r>
              <a:rPr lang="en-US" altLang="zh-CN" dirty="0" smtClean="0"/>
              <a:t>APP</a:t>
            </a:r>
            <a:r>
              <a:rPr lang="zh-CN" altLang="en-US" dirty="0" smtClean="0"/>
              <a:t>中使用微信登录</a:t>
            </a:r>
            <a:endParaRPr lang="en-US" altLang="zh-CN" dirty="0" smtClean="0"/>
          </a:p>
          <a:p>
            <a:r>
              <a:rPr lang="en-US" altLang="zh-CN" dirty="0" smtClean="0"/>
              <a:t>APP</a:t>
            </a:r>
            <a:r>
              <a:rPr lang="zh-CN" altLang="en-US" dirty="0" smtClean="0"/>
              <a:t>中的</a:t>
            </a:r>
            <a:r>
              <a:rPr lang="en-US" altLang="zh-CN" dirty="0" err="1" smtClean="0"/>
              <a:t>unionid</a:t>
            </a:r>
            <a:r>
              <a:rPr lang="zh-CN" altLang="en-US" dirty="0" smtClean="0"/>
              <a:t>跟小程序中的</a:t>
            </a:r>
            <a:r>
              <a:rPr lang="en-US" altLang="zh-CN" dirty="0" err="1" smtClean="0"/>
              <a:t>unionid</a:t>
            </a:r>
            <a:r>
              <a:rPr lang="zh-CN" altLang="en-US" dirty="0" smtClean="0"/>
              <a:t>是一致的，通过</a:t>
            </a:r>
            <a:r>
              <a:rPr lang="en-US" altLang="zh-CN" dirty="0" err="1" smtClean="0"/>
              <a:t>unionid</a:t>
            </a:r>
            <a:r>
              <a:rPr lang="zh-CN" altLang="en-US" dirty="0" smtClean="0"/>
              <a:t>可以将小程序用户和</a:t>
            </a:r>
            <a:r>
              <a:rPr lang="en-US" altLang="zh-CN" dirty="0" smtClean="0"/>
              <a:t>APP</a:t>
            </a:r>
            <a:r>
              <a:rPr lang="zh-CN" altLang="en-US" dirty="0" smtClean="0"/>
              <a:t>用户对应起来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55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体验亲切：传播时好友辨识度也更高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33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425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点哪儿：同意授权、拒绝授权、关闭弹窗、退出页面、</a:t>
            </a:r>
            <a:r>
              <a:rPr lang="en-US" altLang="zh-CN" dirty="0" smtClean="0"/>
              <a:t>……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40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登录流程与授权弹窗强耦合：登录逻辑写在弹窗组件中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9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播放演示视频：弹窗版</a:t>
            </a:r>
            <a:endParaRPr lang="en-US" altLang="zh-CN" dirty="0" smtClean="0"/>
          </a:p>
          <a:p>
            <a:r>
              <a:rPr lang="zh-CN" altLang="en-US" dirty="0" smtClean="0"/>
              <a:t>无缝时序：登录完成后自动继续完成留言操作，无须刷新页面，无须用户再次输入留言内容</a:t>
            </a:r>
            <a:r>
              <a:rPr lang="en-US" altLang="zh-CN" dirty="0" smtClean="0"/>
              <a:t>/</a:t>
            </a:r>
            <a:r>
              <a:rPr lang="zh-CN" altLang="en-US" dirty="0" smtClean="0"/>
              <a:t>点击留言按钮</a:t>
            </a:r>
            <a:endParaRPr lang="en-US" altLang="zh-CN" dirty="0" smtClean="0"/>
          </a:p>
          <a:p>
            <a:r>
              <a:rPr lang="zh-CN" altLang="en-US" dirty="0" smtClean="0"/>
              <a:t>调用方可以知道什么时候登录结束，并自动继续执行后续业务逻辑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播放演示视频：独立登录页版</a:t>
            </a:r>
            <a:endParaRPr lang="en-US" altLang="zh-CN" dirty="0" smtClean="0"/>
          </a:p>
          <a:p>
            <a:r>
              <a:rPr lang="zh-CN" altLang="en-US" dirty="0" smtClean="0"/>
              <a:t>步骤独立：授权步骤时序单独抽离，不管是采用授权弹窗还是独立登录页，不管样式如何文案如何都可以由授权步骤自定义实现，而不用在登录逻辑中定死</a:t>
            </a:r>
            <a:endParaRPr lang="en-US" altLang="zh-CN" dirty="0" smtClean="0"/>
          </a:p>
          <a:p>
            <a:r>
              <a:rPr lang="zh-CN" altLang="en-US" dirty="0" smtClean="0"/>
              <a:t>授权步骤可以单独定制，自由组装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036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await Promise</a:t>
            </a:r>
            <a:r>
              <a:rPr lang="zh-CN" altLang="en-US" dirty="0" smtClean="0"/>
              <a:t>：授权结束前卡着不动，授权结束后自动接着往下走</a:t>
            </a:r>
            <a:endParaRPr lang="en-US" altLang="zh-CN" dirty="0" smtClean="0"/>
          </a:p>
          <a:p>
            <a:r>
              <a:rPr lang="zh-CN" altLang="en-US" dirty="0" smtClean="0"/>
              <a:t>这样，就可以把 展示弹窗</a:t>
            </a:r>
            <a:r>
              <a:rPr lang="zh-CN" altLang="en-US" baseline="0" dirty="0" smtClean="0"/>
              <a:t> 和 </a:t>
            </a:r>
            <a:r>
              <a:rPr lang="zh-CN" altLang="en-US" dirty="0" smtClean="0"/>
              <a:t>用户交互 之间的断缝，通过保存</a:t>
            </a:r>
            <a:r>
              <a:rPr lang="en-US" altLang="zh-CN" dirty="0" smtClean="0"/>
              <a:t>resolve</a:t>
            </a:r>
            <a:r>
              <a:rPr lang="zh-CN" altLang="en-US" dirty="0" smtClean="0"/>
              <a:t>回调</a:t>
            </a:r>
            <a:r>
              <a:rPr lang="en-US" altLang="zh-CN" dirty="0" smtClean="0"/>
              <a:t>resolve</a:t>
            </a:r>
            <a:r>
              <a:rPr lang="zh-CN" altLang="en-US" dirty="0" smtClean="0"/>
              <a:t>的形式，缝合起来了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989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这是一个简易的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实现，包括弹窗版和独立登录页版，有兴趣的回头可以看下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83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021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这样就可以把授权交互当成一个普通的异步函数处理了。后续操作可以自然衔接。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示例代码使用</a:t>
            </a:r>
            <a:r>
              <a:rPr lang="en-US" altLang="zh-CN" dirty="0" err="1" smtClean="0"/>
              <a:t>wepy</a:t>
            </a:r>
            <a:r>
              <a:rPr lang="zh-CN" altLang="en-US" dirty="0" smtClean="0"/>
              <a:t>框架，其它框架</a:t>
            </a:r>
            <a:r>
              <a:rPr lang="en-US" altLang="zh-CN" dirty="0" smtClean="0"/>
              <a:t>/</a:t>
            </a:r>
            <a:r>
              <a:rPr lang="zh-CN" altLang="en-US" dirty="0" smtClean="0"/>
              <a:t>原生语法同理</a:t>
            </a:r>
            <a:endParaRPr lang="en-US" altLang="zh-CN" dirty="0" smtClean="0"/>
          </a:p>
          <a:p>
            <a:r>
              <a:rPr lang="zh-CN" altLang="en-US" dirty="0" smtClean="0"/>
              <a:t>授权界面封装一个方法供外部直接调用，方法返回一个</a:t>
            </a:r>
            <a:r>
              <a:rPr lang="en-US" altLang="zh-CN" dirty="0" smtClean="0"/>
              <a:t>Promise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Promise</a:t>
            </a:r>
            <a:r>
              <a:rPr lang="zh-CN" altLang="en-US" dirty="0" smtClean="0"/>
              <a:t>在各个交互出口处进行</a:t>
            </a:r>
            <a:r>
              <a:rPr lang="en-US" altLang="zh-CN" dirty="0" smtClean="0"/>
              <a:t>resolve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原生语法直接调组件方法示例：</a:t>
            </a:r>
            <a:r>
              <a:rPr lang="en-US" altLang="zh-CN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this. </a:t>
            </a:r>
            <a:r>
              <a:rPr lang="en-US" altLang="zh-CN" baseline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selectComponent</a:t>
            </a:r>
            <a:r>
              <a:rPr lang="en-US" altLang="zh-CN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(‘#</a:t>
            </a:r>
            <a:r>
              <a:rPr lang="en-US" altLang="zh-CN" baseline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AuthModal</a:t>
            </a:r>
            <a:r>
              <a:rPr lang="en-US" altLang="zh-CN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’).open()</a:t>
            </a:r>
            <a:endParaRPr lang="zh-CN" altLang="en-US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463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利用全局模块进行通信：小程序代码包特性，打开登录页时，前一页面依然驻留在内存中，两个页面可以共享全局变量，也可以相互进行函数调用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10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这样，就可以实现跨页面无缝授权时序了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275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446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该图截自微信官方文档，从中可以看出：</a:t>
            </a: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session_key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随时可能失效，什么时候失效不可控；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可以使用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wx.checkSession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检查登录态是否有效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26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实践发现，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wx.checkSession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平均耗时约需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200ms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，每次接口调用前都先检查一遍，开销还是蛮大的。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886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前端登录态：内存变量</a:t>
            </a:r>
            <a:r>
              <a:rPr lang="en-US" altLang="zh-CN" dirty="0" smtClean="0"/>
              <a:t>/</a:t>
            </a:r>
            <a:r>
              <a:rPr lang="zh-CN" altLang="en-US" dirty="0" smtClean="0"/>
              <a:t>前端</a:t>
            </a:r>
            <a:r>
              <a:rPr lang="en-US" altLang="zh-CN" dirty="0" smtClean="0"/>
              <a:t>storage</a:t>
            </a:r>
            <a:r>
              <a:rPr lang="zh-CN" altLang="en-US" dirty="0" smtClean="0"/>
              <a:t>中有无</a:t>
            </a:r>
            <a:r>
              <a:rPr lang="en-US" altLang="zh-CN" dirty="0" err="1" smtClean="0"/>
              <a:t>uid</a:t>
            </a:r>
            <a:r>
              <a:rPr lang="zh-CN" altLang="en-US" dirty="0" smtClean="0"/>
              <a:t>等信息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这样，只有在真正需要重新登录的时候才会重新执行登录流程；并且，一旦需要重新登录，就会自动重新触发登录流程，并重新执行接口请求和完成后续操作。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登录行为对业务逻辑透明：</a:t>
            </a:r>
            <a:r>
              <a:rPr lang="en-US" altLang="zh-CN" dirty="0" smtClean="0"/>
              <a:t>e.g.</a:t>
            </a:r>
            <a:r>
              <a:rPr lang="zh-CN" altLang="en-US" dirty="0" smtClean="0"/>
              <a:t>留言操作只是调了后端的留言接口，并在入参中指定了需要登录态，然后就是正常处理留言接口的返回数据了；整个登录行为留言业务完全无感知，业务代码只需要明确自己是否需要登录态而无需进行登录相关处理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382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219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同时：登录过程耗时相当长，等待用户点击按钮、等待后端接口返回等，期间其它组件</a:t>
            </a:r>
            <a:r>
              <a:rPr lang="en-US" altLang="zh-CN" dirty="0" smtClean="0"/>
              <a:t>/</a:t>
            </a:r>
            <a:r>
              <a:rPr lang="zh-CN" altLang="en-US" dirty="0" smtClean="0"/>
              <a:t>模块触发了登录，都可以认为是“同时”</a:t>
            </a:r>
            <a:endParaRPr lang="en-US" altLang="zh-CN" dirty="0" smtClean="0"/>
          </a:p>
          <a:p>
            <a:r>
              <a:rPr lang="zh-CN" altLang="en-US" dirty="0" smtClean="0"/>
              <a:t>并发操作很容易引发各种潜在问题</a:t>
            </a:r>
            <a:endParaRPr lang="en-US" altLang="zh-CN" dirty="0" smtClean="0"/>
          </a:p>
          <a:p>
            <a:r>
              <a:rPr lang="zh-CN" altLang="en-US" dirty="0" smtClean="0"/>
              <a:t>额外性能开销，</a:t>
            </a:r>
            <a:r>
              <a:rPr lang="en-US" altLang="zh-CN" dirty="0" smtClean="0"/>
              <a:t>e.g.</a:t>
            </a:r>
            <a:r>
              <a:rPr lang="zh-CN" altLang="en-US" dirty="0" smtClean="0"/>
              <a:t>登录接口重复调用；</a:t>
            </a:r>
            <a:endParaRPr lang="en-US" altLang="zh-CN" dirty="0" smtClean="0"/>
          </a:p>
          <a:p>
            <a:r>
              <a:rPr lang="zh-CN" altLang="en-US" dirty="0" smtClean="0"/>
              <a:t>体验问题，</a:t>
            </a:r>
            <a:r>
              <a:rPr lang="en-US" altLang="zh-CN" dirty="0" smtClean="0"/>
              <a:t>e.g.</a:t>
            </a:r>
            <a:r>
              <a:rPr lang="zh-CN" altLang="en-US" dirty="0" smtClean="0"/>
              <a:t>连续多次弹窗；</a:t>
            </a:r>
            <a:endParaRPr lang="en-US" altLang="zh-CN" dirty="0" smtClean="0"/>
          </a:p>
          <a:p>
            <a:r>
              <a:rPr lang="zh-CN" altLang="en-US" dirty="0" smtClean="0"/>
              <a:t>时序风险，</a:t>
            </a:r>
            <a:r>
              <a:rPr lang="en-US" altLang="zh-CN" dirty="0" smtClean="0"/>
              <a:t>e.g.</a:t>
            </a:r>
            <a:r>
              <a:rPr lang="zh-CN" altLang="en-US" dirty="0" smtClean="0"/>
              <a:t>后一次登录刷新了前一次登录的</a:t>
            </a:r>
            <a:r>
              <a:rPr lang="en-US" altLang="zh-CN" dirty="0" err="1" smtClean="0"/>
              <a:t>session_key</a:t>
            </a:r>
            <a:r>
              <a:rPr lang="zh-CN" altLang="en-US" dirty="0" smtClean="0"/>
              <a:t>，导致前一次登录接口解码失败，返回异常结果。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070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45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重要性：影响面、影响力、核心； 复杂性：场景、交互、复用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功能：不知道你是谁</a:t>
            </a:r>
            <a:r>
              <a:rPr lang="en-US" altLang="zh-CN" dirty="0" smtClean="0"/>
              <a:t>=&gt;</a:t>
            </a:r>
            <a:r>
              <a:rPr lang="zh-CN" altLang="en-US" dirty="0" smtClean="0"/>
              <a:t>知道你是谁，对用户进行标识区分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影响面：小程序功能的方方面面大多会直接</a:t>
            </a:r>
            <a:r>
              <a:rPr lang="en-US" altLang="zh-CN" dirty="0" smtClean="0"/>
              <a:t>/</a:t>
            </a:r>
            <a:r>
              <a:rPr lang="zh-CN" altLang="en-US" dirty="0" smtClean="0"/>
              <a:t>间接涉及登录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影响力：各种跟踪服务，如收藏、下单、留言、消息、发布、推送、个性化推荐等，均依赖于登录，直接影响产品留存和转化</a:t>
            </a:r>
          </a:p>
          <a:p>
            <a:r>
              <a:rPr lang="en-US" altLang="zh-CN" dirty="0" smtClean="0"/>
              <a:t>=&gt;</a:t>
            </a:r>
            <a:r>
              <a:rPr lang="zh-CN" altLang="en-US" dirty="0" smtClean="0"/>
              <a:t>核心基础能力，值得重点关注与保障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场景杂：各种页面各种交互路径都可能触发登录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流程繁琐：用户提供</a:t>
            </a:r>
            <a:r>
              <a:rPr lang="en-US" altLang="zh-CN" dirty="0" smtClean="0"/>
              <a:t>/</a:t>
            </a:r>
            <a:r>
              <a:rPr lang="zh-CN" altLang="en-US" dirty="0" smtClean="0"/>
              <a:t>证明</a:t>
            </a:r>
            <a:r>
              <a:rPr lang="en-US" altLang="zh-CN" dirty="0" smtClean="0"/>
              <a:t>id</a:t>
            </a:r>
            <a:r>
              <a:rPr lang="zh-CN" altLang="en-US" dirty="0" smtClean="0"/>
              <a:t>、服务端记录维护、安全性、前后操作衔接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复用广：多场景多页面甚至多小程序复用、各自存在差异、各自定制处理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33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576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时不时，</a:t>
            </a:r>
            <a:r>
              <a:rPr lang="en-US" altLang="zh-CN" dirty="0" smtClean="0"/>
              <a:t>e.g.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删除小程序</a:t>
            </a:r>
            <a:r>
              <a:rPr lang="en-US" altLang="zh-CN" dirty="0" smtClean="0"/>
              <a:t>/</a:t>
            </a:r>
            <a:r>
              <a:rPr lang="zh-CN" altLang="en-US" dirty="0" smtClean="0"/>
              <a:t>长期未访问小程序</a:t>
            </a:r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08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626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纠结：不要求登录就不能对首页进行个性化定制；</a:t>
            </a:r>
            <a:r>
              <a:rPr lang="zh-CN" altLang="en-US" baseline="0" dirty="0" smtClean="0"/>
              <a:t> 要求登录，一进首页就蹦出登录弹窗，影响体验；</a:t>
            </a:r>
            <a:r>
              <a:rPr lang="zh-CN" altLang="en-US" dirty="0" smtClean="0"/>
              <a:t>个性化 </a:t>
            </a:r>
            <a:r>
              <a:rPr lang="en-US" altLang="zh-CN" dirty="0" smtClean="0"/>
              <a:t>vs </a:t>
            </a:r>
            <a:r>
              <a:rPr lang="zh-CN" altLang="en-US" dirty="0" smtClean="0"/>
              <a:t>登录成本 </a:t>
            </a:r>
            <a:endParaRPr lang="en-US" altLang="zh-CN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个性归个性，登录归登录：不需要</a:t>
            </a:r>
            <a:r>
              <a:rPr lang="zh-CN" altLang="en-US" baseline="0" dirty="0" smtClean="0"/>
              <a:t>蹦出登录弹窗就能准确区分新老用户；老用户尽管个性化；新用户登录时机可以慢慢斟酌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e.g.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首页个性化（搜索文案、种树卡片、新人专区）；进首页不会蹦出登录弹窗；点击“消息”“我的”等主观性较强的按钮时才会弹出登录界面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0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742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要有登录态：如留言、收藏等，有充足登录意愿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有登录态最好：如页面定制、个性化推荐等，不想弹出登录界面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要有严格登录态：如微信接口数据解码等，不能重新登录重新解码，必须一次成功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268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登录相关函数增加入参，支持指定所需模式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这样，我们的登录模块可以在不同场景指定不同登录逻辑，从而支持设计实现更精细的登录体验。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90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263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想复用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希望使用同一个登录模块，减少重复开发成本，降低迭代维护成本</a:t>
            </a:r>
            <a:endParaRPr lang="en-US" altLang="zh-CN" dirty="0" smtClean="0"/>
          </a:p>
          <a:p>
            <a:r>
              <a:rPr lang="zh-CN" altLang="en-US" dirty="0" smtClean="0"/>
              <a:t>想定制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希望保留个性化能力，各小程序各页面可以在需要时进行个性化定制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小程序级定制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页面级定制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功能级定制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怎么解决复用和定制之间的冲突，又想收拢统一维护，又想发散各自扩展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941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这样，就可以实现公共逻辑统一维护，差异特性各自</a:t>
            </a:r>
            <a:r>
              <a:rPr lang="zh-CN" altLang="en-US" b="0" dirty="0" smtClean="0"/>
              <a:t>扩展了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9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播放演示视频：弹窗版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用户点击留言按钮时，会自动触发登录，并自动继续完成留言操作，无须用户再次操作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播放演示视频：独立登录页版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这是独立登录页版，跨页面登录也是一样流畅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r>
              <a:rPr lang="zh-CN" altLang="en-US" dirty="0" smtClean="0"/>
              <a:t>登录行为跟用户操作无缝衔接，不用阻断操作，不用刷新，不用重复操作，体验流畅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9995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570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709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0698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Github</a:t>
            </a:r>
            <a:r>
              <a:rPr lang="zh-CN" altLang="en-US" dirty="0" smtClean="0"/>
              <a:t>：</a:t>
            </a:r>
            <a:r>
              <a:rPr lang="en-US" altLang="zh-CN" dirty="0" smtClean="0"/>
              <a:t>fancy-mini </a:t>
            </a:r>
            <a:r>
              <a:rPr lang="zh-CN" altLang="en-US" dirty="0" smtClean="0"/>
              <a:t>上有源码</a:t>
            </a:r>
            <a:endParaRPr lang="en-US" altLang="zh-CN" dirty="0" smtClean="0"/>
          </a:p>
          <a:p>
            <a:r>
              <a:rPr lang="zh-CN" altLang="en-US" dirty="0" smtClean="0"/>
              <a:t>此外还有一些周边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03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28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这几个都是登录界面，在不同场景使用不同界面不同价值文案，优化登录体验，提高登录意愿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22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左图：老用户，右图：新用户</a:t>
            </a:r>
            <a:endParaRPr lang="en-US" altLang="zh-CN" dirty="0" smtClean="0"/>
          </a:p>
          <a:p>
            <a:r>
              <a:rPr lang="zh-CN" altLang="en-US" dirty="0" smtClean="0"/>
              <a:t>精细区分，一进页面就可以悄悄对用户进行精细区分精细定制</a:t>
            </a:r>
            <a:endParaRPr lang="en-US" altLang="zh-CN" dirty="0" smtClean="0"/>
          </a:p>
          <a:p>
            <a:r>
              <a:rPr lang="zh-CN" altLang="en-US" dirty="0" smtClean="0"/>
              <a:t>精细场景，进页面时不会自动蹦出登录弹窗，直到点击“消息”、“我的”等主观性较强的按钮时才会弹出登录界面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5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譬如留言按钮，只需在调留言接口时指明需要登录态即可，然后就是正常对接口数据进行处理</a:t>
            </a:r>
            <a:endParaRPr lang="en-US" altLang="zh-CN" dirty="0" smtClean="0"/>
          </a:p>
          <a:p>
            <a:r>
              <a:rPr lang="zh-CN" altLang="en-US" dirty="0" smtClean="0"/>
              <a:t>登录相关状态、逻辑，业务代码完全不需要</a:t>
            </a:r>
            <a:r>
              <a:rPr lang="en-US" altLang="zh-CN" dirty="0" smtClean="0"/>
              <a:t>care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94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不想关注登录时，各种细节完全不用</a:t>
            </a:r>
            <a:r>
              <a:rPr lang="en-US" altLang="zh-CN" dirty="0" smtClean="0"/>
              <a:t>care</a:t>
            </a:r>
            <a:r>
              <a:rPr lang="zh-CN" altLang="en-US" dirty="0" smtClean="0"/>
              <a:t>；想关注时，各种细节都可以自由定制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0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36F2-0729-4C21-A781-B3C700AF8C6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6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"/>
          <p:cNvSpPr/>
          <p:nvPr userDrawn="1"/>
        </p:nvSpPr>
        <p:spPr>
          <a:xfrm>
            <a:off x="5568354" y="5519343"/>
            <a:ext cx="1055292" cy="6215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250" tIns="95250" rIns="95250" bIns="95250"/>
          <a:lstStyle>
            <a:lvl1pPr algn="ctr">
              <a:defRPr sz="1800" spc="90" baseline="-22222">
                <a:solidFill>
                  <a:srgbClr val="FFFFFF"/>
                </a:solidFill>
              </a:defRPr>
            </a:lvl1pPr>
          </a:lstStyle>
          <a:p>
            <a:r>
              <a:rPr sz="900" dirty="0"/>
              <a:t>c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860655"/>
            <a:ext cx="12192000" cy="518091"/>
          </a:xfr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marL="0" indent="0" algn="ctr">
              <a:buNone/>
              <a:defRPr lang="zh-CN" altLang="en-US" sz="3000" spc="990" dirty="0" smtClean="0">
                <a:solidFill>
                  <a:srgbClr val="FFFFFF"/>
                </a:solidFill>
              </a:defRPr>
            </a:lvl1pPr>
          </a:lstStyle>
          <a:p>
            <a:pPr marL="0" lvl="0" algn="ctr" defTabSz="292100"/>
            <a:r>
              <a:rPr lang="zh-CN" altLang="en-US" dirty="0" smtClean="0"/>
              <a:t>演讲主题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84250"/>
            <a:ext cx="12192000" cy="351891"/>
          </a:xfr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marL="0" indent="0" algn="ctr">
              <a:buNone/>
              <a:defRPr lang="zh-CN" altLang="en-US" sz="1800" spc="594" smtClean="0">
                <a:solidFill>
                  <a:srgbClr val="FFFFFF"/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 defTabSz="292100"/>
            <a:r>
              <a:rPr lang="zh-CN" altLang="en-US" dirty="0" smtClean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295988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79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hanks！"/>
          <p:cNvSpPr txBox="1"/>
          <p:nvPr userDrawn="1"/>
        </p:nvSpPr>
        <p:spPr>
          <a:xfrm>
            <a:off x="4686896" y="2043398"/>
            <a:ext cx="3822008" cy="98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84200">
              <a:defRPr sz="10000" spc="700">
                <a:solidFill>
                  <a:srgbClr val="E8382A"/>
                </a:solidFill>
              </a:defRPr>
            </a:lvl1pPr>
          </a:lstStyle>
          <a:p>
            <a:r>
              <a:rPr sz="5000"/>
              <a:t>thanks！</a:t>
            </a:r>
          </a:p>
        </p:txBody>
      </p:sp>
      <p:sp>
        <p:nvSpPr>
          <p:cNvPr id="7" name="c"/>
          <p:cNvSpPr/>
          <p:nvPr userDrawn="1"/>
        </p:nvSpPr>
        <p:spPr>
          <a:xfrm>
            <a:off x="4704322" y="3148636"/>
            <a:ext cx="1055291" cy="62154"/>
          </a:xfrm>
          <a:prstGeom prst="roundRect">
            <a:avLst>
              <a:gd name="adj" fmla="val 50000"/>
            </a:avLst>
          </a:prstGeom>
          <a:solidFill>
            <a:srgbClr val="E8382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5250" tIns="95250" rIns="95250" bIns="95250"/>
          <a:lstStyle>
            <a:lvl1pPr algn="ctr">
              <a:defRPr sz="1800" spc="90" baseline="-22222">
                <a:solidFill>
                  <a:srgbClr val="FFFFFF"/>
                </a:solidFill>
              </a:defRPr>
            </a:lvl1pPr>
          </a:lstStyle>
          <a:p>
            <a:r>
              <a:rPr sz="900"/>
              <a:t>c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6597900" y="3591829"/>
            <a:ext cx="1462367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all" spc="363" normalizeH="0" baseline="0" dirty="0" smtClean="0">
                <a:ln>
                  <a:noFill/>
                </a:ln>
                <a:solidFill>
                  <a:srgbClr val="AFAFAF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Q&amp;A</a:t>
            </a:r>
            <a:endParaRPr kumimoji="0" lang="zh-CN" altLang="en-US" sz="3600" b="0" i="0" u="none" strike="noStrike" cap="all" spc="363" normalizeH="0" baseline="0" dirty="0">
              <a:ln>
                <a:noFill/>
              </a:ln>
              <a:solidFill>
                <a:srgbClr val="AFAFAF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22" y="3475412"/>
            <a:ext cx="1493771" cy="7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9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883" y="631593"/>
            <a:ext cx="10364918" cy="498475"/>
          </a:xfrm>
          <a:ln w="12700">
            <a:miter lim="400000"/>
          </a:ln>
        </p:spPr>
        <p:txBody>
          <a:bodyPr lIns="0" tIns="0" rIns="0" bIns="0" anchor="ctr"/>
          <a:lstStyle>
            <a:lvl1pPr>
              <a:defRPr lang="en-US" dirty="0"/>
            </a:lvl1pPr>
          </a:lstStyle>
          <a:p>
            <a:pPr marL="0" marR="0" lvl="0" indent="0" defTabSz="41275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35125"/>
            <a:ext cx="10363200" cy="4351338"/>
          </a:xfrm>
        </p:spPr>
        <p:txBody>
          <a:bodyPr/>
          <a:lstStyle>
            <a:lvl1pPr>
              <a:defRPr lang="zh-CN" altLang="en-US" cap="none" baseline="0" dirty="0" smtClean="0"/>
            </a:lvl1pPr>
            <a:lvl2pPr>
              <a:defRPr lang="zh-CN" altLang="en-US" cap="none" baseline="0" dirty="0" smtClean="0"/>
            </a:lvl2pPr>
            <a:lvl3pPr>
              <a:defRPr lang="zh-CN" altLang="en-US" cap="none" baseline="0" dirty="0" smtClean="0"/>
            </a:lvl3pPr>
            <a:lvl4pPr>
              <a:defRPr lang="zh-CN" altLang="en-US" cap="none" baseline="0" dirty="0" smtClean="0"/>
            </a:lvl4pPr>
            <a:lvl5pPr>
              <a:defRPr lang="en-US" cap="none" baseline="0" dirty="0"/>
            </a:lvl5pPr>
          </a:lstStyle>
          <a:p>
            <a:pPr marL="171450" marR="0" lvl="0" indent="-171450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单击此处编辑母版文本样式</a:t>
            </a:r>
          </a:p>
          <a:p>
            <a:pPr marL="371475" marR="0" lvl="1" indent="-142875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第二级</a:t>
            </a:r>
          </a:p>
          <a:p>
            <a:pPr marL="571500" marR="0" lvl="2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第三级</a:t>
            </a:r>
          </a:p>
          <a:p>
            <a:pPr marL="800100" marR="0" lvl="3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第四级</a:t>
            </a:r>
          </a:p>
          <a:p>
            <a:pPr marL="1028700" marR="0" lvl="4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»"/>
            </a:pPr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3" y="192249"/>
            <a:ext cx="754805" cy="364682"/>
          </a:xfrm>
          <a:prstGeom prst="rect">
            <a:avLst/>
          </a:prstGeom>
        </p:spPr>
      </p:pic>
      <p:sp>
        <p:nvSpPr>
          <p:cNvPr id="8" name="线条"/>
          <p:cNvSpPr/>
          <p:nvPr userDrawn="1"/>
        </p:nvSpPr>
        <p:spPr>
          <a:xfrm>
            <a:off x="952748" y="1239788"/>
            <a:ext cx="10438958" cy="1"/>
          </a:xfrm>
          <a:prstGeom prst="line">
            <a:avLst/>
          </a:prstGeom>
          <a:ln w="12700">
            <a:solidFill>
              <a:srgbClr val="C3C3C3">
                <a:alpha val="40164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ct val="120000"/>
              </a:lnSpc>
              <a:defRPr sz="3000" cap="none" spc="-90">
                <a:solidFill>
                  <a:srgbClr val="FFFFFF"/>
                </a:solidFill>
              </a:defRPr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97141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90800"/>
            <a:ext cx="10515600" cy="10699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3" y="192249"/>
            <a:ext cx="754805" cy="3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3" y="192249"/>
            <a:ext cx="754805" cy="364682"/>
          </a:xfrm>
          <a:prstGeom prst="rect">
            <a:avLst/>
          </a:prstGeom>
        </p:spPr>
      </p:pic>
      <p:sp>
        <p:nvSpPr>
          <p:cNvPr id="9" name="线条"/>
          <p:cNvSpPr/>
          <p:nvPr userDrawn="1"/>
        </p:nvSpPr>
        <p:spPr>
          <a:xfrm>
            <a:off x="952748" y="1239788"/>
            <a:ext cx="10438958" cy="1"/>
          </a:xfrm>
          <a:prstGeom prst="line">
            <a:avLst/>
          </a:prstGeom>
          <a:ln w="12700">
            <a:solidFill>
              <a:srgbClr val="C3C3C3">
                <a:alpha val="40164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lnSpc>
                <a:spcPct val="120000"/>
              </a:lnSpc>
              <a:defRPr sz="3000" cap="none" spc="-90">
                <a:solidFill>
                  <a:srgbClr val="FFFFFF"/>
                </a:solidFill>
              </a:defRPr>
            </a:pPr>
            <a:endParaRPr sz="11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88883" y="631593"/>
            <a:ext cx="10364918" cy="498475"/>
          </a:xfrm>
          <a:ln w="12700">
            <a:miter lim="400000"/>
          </a:ln>
        </p:spPr>
        <p:txBody>
          <a:bodyPr lIns="0" tIns="0" rIns="0" bIns="0" anchor="ctr"/>
          <a:lstStyle>
            <a:lvl1pPr>
              <a:defRPr lang="en-US" dirty="0"/>
            </a:lvl1pPr>
          </a:lstStyle>
          <a:p>
            <a:pPr marL="0" marR="0" lvl="0" indent="0" defTabSz="41275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90600" y="1635125"/>
            <a:ext cx="5080000" cy="4351338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en-US" dirty="0"/>
            </a:lvl5pPr>
          </a:lstStyle>
          <a:p>
            <a:pPr marL="171450" marR="0" lvl="0" indent="-171450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单击此处编辑母版文本样式</a:t>
            </a:r>
          </a:p>
          <a:p>
            <a:pPr marL="371475" marR="0" lvl="1" indent="-142875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第二级</a:t>
            </a:r>
          </a:p>
          <a:p>
            <a:pPr marL="571500" marR="0" lvl="2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第三级</a:t>
            </a:r>
          </a:p>
          <a:p>
            <a:pPr marL="800100" marR="0" lvl="3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第四级</a:t>
            </a:r>
          </a:p>
          <a:p>
            <a:pPr marL="1028700" marR="0" lvl="4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»"/>
            </a:pPr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311706" y="1635125"/>
            <a:ext cx="5080000" cy="4351338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en-US" dirty="0"/>
            </a:lvl5pPr>
          </a:lstStyle>
          <a:p>
            <a:pPr marL="171450" marR="0" lvl="0" indent="-171450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单击此处编辑母版文本样式</a:t>
            </a:r>
          </a:p>
          <a:p>
            <a:pPr marL="371475" marR="0" lvl="1" indent="-142875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第二级</a:t>
            </a:r>
          </a:p>
          <a:p>
            <a:pPr marL="571500" marR="0" lvl="2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第三级</a:t>
            </a:r>
          </a:p>
          <a:p>
            <a:pPr marL="800100" marR="0" lvl="3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第四级</a:t>
            </a:r>
          </a:p>
          <a:p>
            <a:pPr marL="1028700" marR="0" lvl="4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»"/>
            </a:pPr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7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0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51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37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41275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171450" marR="0" lvl="0" indent="-171450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单击此处编辑母版文本样式</a:t>
            </a:r>
          </a:p>
          <a:p>
            <a:pPr marL="371475" marR="0" lvl="1" indent="-142875" defTabSz="2286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第二级</a:t>
            </a:r>
          </a:p>
          <a:p>
            <a:pPr marL="571500" marR="0" lvl="2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zh-CN" altLang="en-US" dirty="0" smtClean="0"/>
              <a:t>第三级</a:t>
            </a:r>
          </a:p>
          <a:p>
            <a:pPr marL="800100" marR="0" lvl="3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–"/>
            </a:pPr>
            <a:r>
              <a:rPr lang="zh-CN" altLang="en-US" dirty="0" smtClean="0"/>
              <a:t>第四级</a:t>
            </a:r>
          </a:p>
          <a:p>
            <a:pPr marL="1028700" marR="0" lvl="4" indent="-114300" defTabSz="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»"/>
            </a:pPr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57C06-750A-4148-A7CD-B53E53B71B7F}" type="datetimeFigureOut">
              <a:rPr lang="zh-CN" altLang="en-US" smtClean="0"/>
              <a:t>2019/11/14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39DE-5157-4381-98EC-1DC5461C1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9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altLang="en-US" sz="2000" b="0" i="0" u="none" strike="noStrike" kern="1200" cap="none" spc="0" normalizeH="0" baseline="0" dirty="0">
          <a:ln>
            <a:noFill/>
          </a:ln>
          <a:solidFill>
            <a:srgbClr val="53585F"/>
          </a:solidFill>
          <a:effectLst/>
          <a:uFillTx/>
          <a:latin typeface="微软雅黑" panose="020B0503020204020204" charset="-122"/>
          <a:ea typeface="微软雅黑" panose="020B0503020204020204" charset="-122"/>
          <a:cs typeface="+mj-cs"/>
          <a:sym typeface="Helvetica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775" b="0" i="0" u="none" strike="noStrike" kern="1200" cap="none" spc="0" normalizeH="0" baseline="0" smtClean="0">
          <a:ln>
            <a:noFill/>
          </a:ln>
          <a:solidFill>
            <a:srgbClr val="53585F"/>
          </a:solidFill>
          <a:effectLst/>
          <a:uFillTx/>
          <a:latin typeface="微软雅黑" panose="020B0503020204020204" charset="-122"/>
          <a:ea typeface="微软雅黑" panose="020B0503020204020204" charset="-122"/>
          <a:cs typeface="+mn-cs"/>
          <a:sym typeface="Helvetic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0" normalizeH="0" baseline="0" smtClean="0">
          <a:ln>
            <a:noFill/>
          </a:ln>
          <a:solidFill>
            <a:srgbClr val="53585F"/>
          </a:solidFill>
          <a:effectLst/>
          <a:uFillTx/>
          <a:latin typeface="微软雅黑" panose="020B0503020204020204" charset="-122"/>
          <a:ea typeface="微软雅黑" panose="020B0503020204020204" charset="-122"/>
          <a:cs typeface="+mn-cs"/>
          <a:sym typeface="Helvetic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200" b="0" i="0" u="none" strike="noStrike" kern="1200" cap="all" spc="363" normalizeH="0" baseline="0" smtClean="0">
          <a:ln>
            <a:noFill/>
          </a:ln>
          <a:solidFill>
            <a:srgbClr val="53585F"/>
          </a:solidFill>
          <a:effectLst/>
          <a:uFillTx/>
          <a:latin typeface="+mn-lt"/>
          <a:ea typeface="+mn-ea"/>
          <a:cs typeface="+mn-cs"/>
          <a:sym typeface="Helvetic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000" b="0" i="0" u="none" strike="noStrike" kern="1200" cap="all" spc="363" normalizeH="0" baseline="0" smtClean="0">
          <a:ln>
            <a:noFill/>
          </a:ln>
          <a:solidFill>
            <a:srgbClr val="53585F"/>
          </a:solidFill>
          <a:effectLst/>
          <a:uFillTx/>
          <a:latin typeface="+mn-lt"/>
          <a:ea typeface="+mn-ea"/>
          <a:cs typeface="+mn-cs"/>
          <a:sym typeface="Helvetic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en-US" altLang="en-US" sz="1000" b="0" i="0" u="none" strike="noStrike" kern="1200" cap="all" spc="363" normalizeH="0" baseline="0" dirty="0">
          <a:ln>
            <a:noFill/>
          </a:ln>
          <a:solidFill>
            <a:srgbClr val="53585F"/>
          </a:solidFill>
          <a:effectLst/>
          <a:uFillTx/>
          <a:latin typeface="+mn-lt"/>
          <a:ea typeface="+mn-ea"/>
          <a:cs typeface="+mn-cs"/>
          <a:sym typeface="Helvetic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2.mp4"/><Relationship Id="rId7" Type="http://schemas.openxmlformats.org/officeDocument/2006/relationships/notesSlide" Target="../notesSlides/notesSlide17.xml"/><Relationship Id="rId2" Type="http://schemas.microsoft.com/office/2007/relationships/media" Target="../media/media2.mp4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video" Target="../media/media1.mp4"/><Relationship Id="rId4" Type="http://schemas.microsoft.com/office/2007/relationships/media" Target="../media/media1.mp4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34.jpeg"/><Relationship Id="rId4" Type="http://schemas.openxmlformats.org/officeDocument/2006/relationships/hyperlink" Target="https://github.com/zhuanzhuanfe/fancy-mini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4.xml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video" Target="../media/media2.mp4"/><Relationship Id="rId4" Type="http://schemas.microsoft.com/office/2007/relationships/media" Target="../media/media2.mp4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>
            <a:spLocks/>
          </p:cNvSpPr>
          <p:nvPr/>
        </p:nvSpPr>
        <p:spPr>
          <a:xfrm>
            <a:off x="-1" y="2985288"/>
            <a:ext cx="12192000" cy="518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zh-CN" altLang="en-US" sz="1775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363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000" b="0" i="0" u="none" strike="noStrike" kern="1200" cap="all" spc="363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en-US" altLang="en-US" sz="1000" b="0" i="0" u="none" strike="noStrike" kern="1200" cap="all" spc="363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800" dirty="0" smtClean="0">
                <a:solidFill>
                  <a:schemeClr val="bg1"/>
                </a:solidFill>
              </a:rPr>
              <a:t>健壮高效的小程序登录方案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84982" y="4484202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bluesky12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9" y="758919"/>
            <a:ext cx="1667102" cy="8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8"/>
    </mc:Choice>
    <mc:Fallback xmlns="">
      <p:transition spd="slow" advTm="983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</a:rPr>
              <a:t>方案效果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登录维护</a:t>
            </a:r>
            <a:endParaRPr lang="en-US" altLang="zh-CN" sz="1825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825" dirty="0">
                <a:solidFill>
                  <a:schemeClr val="bg1"/>
                </a:solidFill>
              </a:rPr>
              <a:t>纯粹</a:t>
            </a:r>
            <a:endParaRPr lang="en-US" altLang="zh-CN" sz="1825" dirty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3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有</a:t>
            </a:r>
            <a:r>
              <a:rPr lang="en-US" altLang="zh-CN" dirty="0" smtClean="0">
                <a:solidFill>
                  <a:schemeClr val="bg1"/>
                </a:solidFill>
              </a:rPr>
              <a:t>bug			</a:t>
            </a:r>
            <a:r>
              <a:rPr lang="zh-CN" altLang="en-US" dirty="0" smtClean="0">
                <a:solidFill>
                  <a:schemeClr val="bg1"/>
                </a:solidFill>
              </a:rPr>
              <a:t>统一修复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有想法</a:t>
            </a:r>
            <a:r>
              <a:rPr lang="en-US" altLang="zh-CN" dirty="0" smtClean="0">
                <a:solidFill>
                  <a:schemeClr val="bg1"/>
                </a:solidFill>
              </a:rPr>
              <a:t>			</a:t>
            </a:r>
            <a:r>
              <a:rPr lang="zh-CN" altLang="en-US" dirty="0" smtClean="0">
                <a:solidFill>
                  <a:schemeClr val="bg1"/>
                </a:solidFill>
              </a:rPr>
              <a:t>统一赋能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有</a:t>
            </a:r>
            <a:r>
              <a:rPr lang="zh-CN" altLang="en-US" dirty="0">
                <a:solidFill>
                  <a:schemeClr val="bg1"/>
                </a:solidFill>
              </a:rPr>
              <a:t>个性</a:t>
            </a:r>
            <a:r>
              <a:rPr lang="en-US" altLang="zh-CN" dirty="0" smtClean="0">
                <a:solidFill>
                  <a:schemeClr val="bg1"/>
                </a:solidFill>
              </a:rPr>
              <a:t>			</a:t>
            </a:r>
            <a:r>
              <a:rPr lang="zh-CN" altLang="en-US" dirty="0" smtClean="0">
                <a:solidFill>
                  <a:schemeClr val="bg1"/>
                </a:solidFill>
              </a:rPr>
              <a:t>各自</a:t>
            </a:r>
            <a:r>
              <a:rPr lang="zh-CN" altLang="en-US" dirty="0">
                <a:solidFill>
                  <a:schemeClr val="bg1"/>
                </a:solidFill>
              </a:rPr>
              <a:t>发挥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公共能力</a:t>
            </a:r>
            <a:r>
              <a:rPr lang="en-US" altLang="zh-CN" dirty="0" smtClean="0">
                <a:solidFill>
                  <a:schemeClr val="bg1"/>
                </a:solidFill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</a:rPr>
              <a:t>业务个性</a:t>
            </a: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泾渭分明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4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7"/>
    </mc:Choice>
    <mc:Fallback xmlns="">
      <p:transition spd="slow" advTm="35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</a:rPr>
              <a:t>方案效果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实践检验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50" dirty="0" smtClean="0">
                <a:solidFill>
                  <a:schemeClr val="bg1"/>
                </a:solidFill>
              </a:rPr>
              <a:t>转转二手交易网、转转欢乐送</a:t>
            </a:r>
            <a:r>
              <a:rPr lang="zh-CN" altLang="en-US" sz="1650" dirty="0">
                <a:solidFill>
                  <a:schemeClr val="bg1"/>
                </a:solidFill>
              </a:rPr>
              <a:t>、</a:t>
            </a:r>
            <a:r>
              <a:rPr lang="en-US" altLang="zh-CN" sz="1650" dirty="0" smtClean="0">
                <a:solidFill>
                  <a:schemeClr val="bg1"/>
                </a:solidFill>
              </a:rPr>
              <a:t>….</a:t>
            </a:r>
          </a:p>
          <a:p>
            <a:pPr lvl="1">
              <a:lnSpc>
                <a:spcPct val="150000"/>
              </a:lnSpc>
            </a:pPr>
            <a:r>
              <a:rPr lang="zh-CN" altLang="en-US" sz="1650" dirty="0" smtClean="0">
                <a:solidFill>
                  <a:schemeClr val="bg1"/>
                </a:solidFill>
              </a:rPr>
              <a:t>健壮</a:t>
            </a:r>
            <a:endParaRPr lang="en-US" altLang="zh-CN" sz="165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50" dirty="0">
                <a:solidFill>
                  <a:schemeClr val="bg1"/>
                </a:solidFill>
              </a:rPr>
              <a:t>高效</a:t>
            </a:r>
            <a:endParaRPr lang="en-US" altLang="zh-CN" sz="165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35" y="1377093"/>
            <a:ext cx="2585810" cy="5171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17" y="1377093"/>
            <a:ext cx="2585811" cy="5171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2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975"/>
    </mc:Choice>
    <mc:Fallback xmlns="">
      <p:transition advTm="76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实现方案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5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9"/>
    </mc:Choice>
    <mc:Fallback xmlns="">
      <p:transition spd="slow" advTm="1134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实现方案 </a:t>
            </a:r>
            <a:r>
              <a:rPr lang="en-US" altLang="zh-CN" dirty="0" smtClean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</a:rPr>
              <a:t>基础流程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83" y="2205497"/>
            <a:ext cx="10254441" cy="3816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2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66"/>
    </mc:Choice>
    <mc:Fallback xmlns="">
      <p:transition spd="slow" advTm="12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实现方案 </a:t>
            </a:r>
            <a:r>
              <a:rPr lang="en-US" altLang="zh-CN" dirty="0" smtClean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</a:rPr>
              <a:t>基础流程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72" y="1927941"/>
            <a:ext cx="9304112" cy="4009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2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978"/>
    </mc:Choice>
    <mc:Fallback xmlns="">
      <p:transition advTm="5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实现方案 </a:t>
            </a:r>
            <a:r>
              <a:rPr lang="en-US" altLang="zh-CN" sz="3600" dirty="0" smtClean="0">
                <a:solidFill>
                  <a:schemeClr val="bg1"/>
                </a:solidFill>
              </a:rPr>
              <a:t>· </a:t>
            </a:r>
            <a:r>
              <a:rPr lang="zh-CN" altLang="en-US" sz="3600" dirty="0" smtClean="0">
                <a:solidFill>
                  <a:schemeClr val="bg1"/>
                </a:solidFill>
              </a:rPr>
              <a:t>无缝</a:t>
            </a:r>
            <a:r>
              <a:rPr lang="zh-CN" altLang="en-US" sz="3600" dirty="0">
                <a:solidFill>
                  <a:schemeClr val="bg1"/>
                </a:solidFill>
              </a:rPr>
              <a:t>授权</a:t>
            </a:r>
            <a:r>
              <a:rPr lang="zh-CN" altLang="en-US" sz="3600" dirty="0" smtClean="0">
                <a:solidFill>
                  <a:schemeClr val="bg1"/>
                </a:solidFill>
              </a:rPr>
              <a:t>时序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5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4"/>
    </mc:Choice>
    <mc:Fallback xmlns="">
      <p:transition spd="slow" advTm="16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7232073" y="52536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实现方案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授权时序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bg1"/>
                </a:solidFill>
              </a:rPr>
              <a:t>问题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微</a:t>
            </a:r>
            <a:r>
              <a:rPr lang="zh-CN" altLang="en-US" sz="2000" dirty="0" smtClean="0">
                <a:solidFill>
                  <a:schemeClr val="bg1"/>
                </a:solidFill>
              </a:rPr>
              <a:t>信用户信息授权：必须使用</a:t>
            </a:r>
            <a:r>
              <a:rPr lang="en-US" altLang="zh-CN" sz="2000" dirty="0">
                <a:solidFill>
                  <a:schemeClr val="bg1"/>
                </a:solidFill>
              </a:rPr>
              <a:t>&lt;button</a:t>
            </a:r>
            <a:r>
              <a:rPr lang="en-US" altLang="zh-CN" sz="2000" dirty="0" smtClean="0">
                <a:solidFill>
                  <a:schemeClr val="bg1"/>
                </a:solidFill>
              </a:rPr>
              <a:t>&gt;</a:t>
            </a:r>
            <a:r>
              <a:rPr lang="zh-CN" altLang="en-US" sz="2000" dirty="0" smtClean="0">
                <a:solidFill>
                  <a:schemeClr val="bg1"/>
                </a:solidFill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</a:rPr>
              <a:t>等待用户</a:t>
            </a:r>
            <a:r>
              <a:rPr lang="zh-CN" altLang="en-US" sz="2000" dirty="0" smtClean="0">
                <a:solidFill>
                  <a:schemeClr val="bg1"/>
                </a:solidFill>
              </a:rPr>
              <a:t>主动点击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需要展示弹窗，需要等待用户操作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操作不可控：用户点不点？什么时候点？点哪儿？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如何</a:t>
            </a:r>
            <a:r>
              <a:rPr lang="zh-CN" altLang="en-US" sz="2000" dirty="0">
                <a:solidFill>
                  <a:schemeClr val="bg1"/>
                </a:solidFill>
              </a:rPr>
              <a:t>监听授权结束时机，何时进行后续处理</a:t>
            </a:r>
            <a:r>
              <a:rPr lang="zh-CN" altLang="en-US" sz="2000" dirty="0" smtClean="0">
                <a:solidFill>
                  <a:schemeClr val="bg1"/>
                </a:solidFill>
              </a:rPr>
              <a:t>？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直观处理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dirty="0">
                <a:solidFill>
                  <a:srgbClr val="00B0F0"/>
                </a:solidFill>
              </a:rPr>
              <a:t>直接在</a:t>
            </a:r>
            <a:r>
              <a:rPr lang="en-US" altLang="zh-CN" sz="1800" dirty="0">
                <a:solidFill>
                  <a:srgbClr val="00B0F0"/>
                </a:solidFill>
              </a:rPr>
              <a:t>&lt;button&gt;</a:t>
            </a:r>
            <a:r>
              <a:rPr lang="zh-CN" altLang="en-US" sz="1800" dirty="0">
                <a:solidFill>
                  <a:srgbClr val="00B0F0"/>
                </a:solidFill>
              </a:rPr>
              <a:t>的点击监听中完成登录流程</a:t>
            </a:r>
            <a:endParaRPr lang="en-US" altLang="zh-CN" sz="18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6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58">
        <p:fade/>
      </p:transition>
    </mc:Choice>
    <mc:Fallback xmlns="">
      <p:transition spd="med" advTm="63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7232073" y="52536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实现方案 </a:t>
            </a:r>
            <a:r>
              <a:rPr lang="en-US" altLang="zh-CN" dirty="0" smtClean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授权时序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缺点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触发登录</a:t>
            </a:r>
            <a:r>
              <a:rPr lang="en-US" altLang="zh-CN" sz="2000" dirty="0">
                <a:solidFill>
                  <a:srgbClr val="00B0F0"/>
                </a:solidFill>
              </a:rPr>
              <a:t>=&gt;</a:t>
            </a:r>
            <a:r>
              <a:rPr lang="zh-CN" altLang="en-US" sz="2000" dirty="0">
                <a:solidFill>
                  <a:srgbClr val="00B0F0"/>
                </a:solidFill>
              </a:rPr>
              <a:t>展示弹</a:t>
            </a:r>
            <a:r>
              <a:rPr lang="zh-CN" altLang="en-US" sz="2000" dirty="0" smtClean="0">
                <a:solidFill>
                  <a:srgbClr val="00B0F0"/>
                </a:solidFill>
              </a:rPr>
              <a:t>窗  </a:t>
            </a:r>
            <a:r>
              <a:rPr lang="zh-CN" altLang="en-US" sz="2000" dirty="0" smtClean="0">
                <a:solidFill>
                  <a:srgbClr val="FF0000"/>
                </a:solidFill>
              </a:rPr>
              <a:t>断裂</a:t>
            </a:r>
            <a:r>
              <a:rPr lang="zh-CN" altLang="en-US" sz="2000" dirty="0" smtClean="0"/>
              <a:t>  </a:t>
            </a:r>
            <a:r>
              <a:rPr lang="zh-CN" altLang="en-US" sz="2000" dirty="0" smtClean="0">
                <a:solidFill>
                  <a:srgbClr val="00B0F0"/>
                </a:solidFill>
              </a:rPr>
              <a:t>用户</a:t>
            </a:r>
            <a:r>
              <a:rPr lang="zh-CN" altLang="en-US" sz="2000" dirty="0">
                <a:solidFill>
                  <a:srgbClr val="00B0F0"/>
                </a:solidFill>
              </a:rPr>
              <a:t>点击按钮</a:t>
            </a:r>
            <a:r>
              <a:rPr lang="en-US" altLang="zh-CN" sz="2000" dirty="0">
                <a:solidFill>
                  <a:srgbClr val="00B0F0"/>
                </a:solidFill>
              </a:rPr>
              <a:t>=&gt;</a:t>
            </a:r>
            <a:r>
              <a:rPr lang="zh-CN" altLang="en-US" sz="2000" dirty="0">
                <a:solidFill>
                  <a:srgbClr val="00B0F0"/>
                </a:solidFill>
              </a:rPr>
              <a:t>完成</a:t>
            </a:r>
            <a:r>
              <a:rPr lang="zh-CN" altLang="en-US" sz="2000" dirty="0" smtClean="0">
                <a:solidFill>
                  <a:srgbClr val="00B0F0"/>
                </a:solidFill>
              </a:rPr>
              <a:t>登录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调用</a:t>
            </a:r>
            <a:r>
              <a:rPr lang="zh-CN" altLang="en-US" sz="2000" dirty="0">
                <a:solidFill>
                  <a:schemeClr val="bg1"/>
                </a:solidFill>
              </a:rPr>
              <a:t>方不知道何时完成登录，后续操作难以无缝</a:t>
            </a:r>
            <a:r>
              <a:rPr lang="zh-CN" altLang="en-US" sz="2000" dirty="0" smtClean="0">
                <a:solidFill>
                  <a:schemeClr val="bg1"/>
                </a:solidFill>
              </a:rPr>
              <a:t>衔接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登录</a:t>
            </a:r>
            <a:r>
              <a:rPr lang="zh-CN" altLang="en-US" sz="2000" dirty="0">
                <a:solidFill>
                  <a:schemeClr val="bg1"/>
                </a:solidFill>
              </a:rPr>
              <a:t>流程与授权弹窗强耦合，授权步骤难以</a:t>
            </a:r>
            <a:r>
              <a:rPr lang="zh-CN" altLang="en-US" sz="2000" dirty="0" smtClean="0">
                <a:solidFill>
                  <a:schemeClr val="bg1"/>
                </a:solidFill>
              </a:rPr>
              <a:t>单独拆离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期望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无缝</a:t>
            </a:r>
            <a:r>
              <a:rPr lang="zh-CN" altLang="en-US" sz="2000" dirty="0" smtClean="0">
                <a:solidFill>
                  <a:srgbClr val="00B0F0"/>
                </a:solidFill>
              </a:rPr>
              <a:t>时序</a:t>
            </a:r>
            <a:r>
              <a:rPr lang="zh-CN" altLang="en-US" sz="2000" dirty="0" smtClean="0">
                <a:solidFill>
                  <a:schemeClr val="bg1"/>
                </a:solidFill>
              </a:rPr>
              <a:t>（</a:t>
            </a:r>
            <a:r>
              <a:rPr lang="zh-CN" altLang="en-US" sz="2000" dirty="0">
                <a:solidFill>
                  <a:schemeClr val="bg1"/>
                </a:solidFill>
              </a:rPr>
              <a:t>调用方知道何时登录结束，后续操作可以自动无缝</a:t>
            </a:r>
            <a:r>
              <a:rPr lang="zh-CN" altLang="en-US" sz="2000" dirty="0" smtClean="0">
                <a:solidFill>
                  <a:schemeClr val="bg1"/>
                </a:solidFill>
              </a:rPr>
              <a:t>衔接）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B0F0"/>
                </a:solidFill>
              </a:rPr>
              <a:t>步骤独立</a:t>
            </a:r>
            <a:r>
              <a:rPr lang="zh-CN" altLang="en-US" sz="2000" dirty="0" smtClean="0">
                <a:solidFill>
                  <a:schemeClr val="bg1"/>
                </a:solidFill>
              </a:rPr>
              <a:t>（授权</a:t>
            </a:r>
            <a:r>
              <a:rPr lang="zh-CN" altLang="en-US" sz="2000" dirty="0">
                <a:solidFill>
                  <a:schemeClr val="bg1"/>
                </a:solidFill>
              </a:rPr>
              <a:t>步骤可以单独拆离，授权过程可以自由定制灵活</a:t>
            </a:r>
            <a:r>
              <a:rPr lang="zh-CN" altLang="en-US" sz="2000" dirty="0" smtClean="0">
                <a:solidFill>
                  <a:schemeClr val="bg1"/>
                </a:solidFill>
              </a:rPr>
              <a:t>组装）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/>
            <a:endParaRPr lang="en-US" altLang="zh-CN" sz="1825" dirty="0" smtClean="0">
              <a:solidFill>
                <a:schemeClr val="bg1"/>
              </a:solidFill>
            </a:endParaRPr>
          </a:p>
          <a:p>
            <a:pPr lvl="1"/>
            <a:endParaRPr lang="en-US" altLang="zh-CN" sz="1825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51">
        <p:fade/>
      </p:transition>
    </mc:Choice>
    <mc:Fallback xmlns="">
      <p:transition spd="med" advTm="80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2b5be0c7d253303f5f1dab4b7cfc4ac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60125" y="1416160"/>
            <a:ext cx="2649013" cy="5298026"/>
          </a:xfrm>
          <a:prstGeom prst="rect">
            <a:avLst/>
          </a:prstGeom>
        </p:spPr>
      </p:pic>
      <p:pic>
        <p:nvPicPr>
          <p:cNvPr id="9" name="c39ac03225b72fbb351e733c7e64e21a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47411" y="1416160"/>
            <a:ext cx="2649013" cy="5298026"/>
          </a:xfrm>
          <a:prstGeom prst="rect">
            <a:avLst/>
          </a:prstGeom>
        </p:spPr>
      </p:pic>
      <p:sp>
        <p:nvSpPr>
          <p:cNvPr id="3" name="内容占位符 1"/>
          <p:cNvSpPr txBox="1">
            <a:spLocks/>
          </p:cNvSpPr>
          <p:nvPr/>
        </p:nvSpPr>
        <p:spPr>
          <a:xfrm>
            <a:off x="838489" y="1416160"/>
            <a:ext cx="10515023" cy="5129248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zh-CN"/>
            </a:defPPr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2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57731" y="1416160"/>
            <a:ext cx="1978429" cy="33816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zh-CN" altLang="en-US" sz="1775" b="0" i="0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200" b="0" i="0" u="none" strike="noStrike" cap="all" spc="363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sym typeface="Helvetic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000" b="0" i="0" u="none" strike="noStrike" cap="all" spc="363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sym typeface="Helvetic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en-US" altLang="en-US" sz="1000" b="0" i="0" u="none" strike="noStrike" cap="all" spc="363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sym typeface="Helvetic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chemeClr val="bg1"/>
                </a:solidFill>
              </a:rPr>
              <a:t>授权弹窗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86104" y="1416160"/>
            <a:ext cx="1978429" cy="33816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sz="1775" b="0" i="0" u="none" strike="noStrike" cap="none" spc="0" normalizeH="0" baseline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sz="1600" b="0" i="0" u="none" strike="noStrike" cap="none" spc="0" normalizeH="0" baseline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sz="1200" b="0" i="0" u="none" strike="noStrike" cap="all" spc="363" normalizeH="0" baseline="0">
                <a:ln>
                  <a:noFill/>
                </a:ln>
                <a:solidFill>
                  <a:srgbClr val="53585F"/>
                </a:solidFill>
                <a:effectLst/>
                <a:uFillTx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sz="1000" b="0" i="0" u="none" strike="noStrike" cap="all" spc="363" normalizeH="0" baseline="0">
                <a:ln>
                  <a:noFill/>
                </a:ln>
                <a:solidFill>
                  <a:srgbClr val="53585F"/>
                </a:solidFill>
                <a:effectLst/>
                <a:uFillTx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sz="1000" b="0" i="0" u="none" strike="noStrike" cap="all" spc="363" normalizeH="0" baseline="0">
                <a:ln>
                  <a:noFill/>
                </a:ln>
                <a:solidFill>
                  <a:srgbClr val="53585F"/>
                </a:solidFill>
                <a:effectLst/>
                <a:uFillTx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独立登录页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无缝授权时序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2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4"/>
    </mc:Choice>
    <mc:Fallback xmlns="">
      <p:transition spd="slow" advTm="34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  <p:bldP spid="8" grpId="0"/>
    </p:bldLst>
  </p:timing>
  <p:extLst mod="1">
    <p:ext uri="{E180D4A7-C9FB-4DFB-919C-405C955672EB}">
      <p14:showEvtLst xmlns:p14="http://schemas.microsoft.com/office/powerpoint/2010/main">
        <p14:playEvt time="3010" objId="9"/>
        <p14:stopEvt time="16335" objId="9"/>
        <p14:playEvt time="21558" objId="10"/>
        <p14:stopEvt time="34864" objId="10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无缝授权时序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61" y="1379640"/>
            <a:ext cx="7343775" cy="523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0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19"/>
    </mc:Choice>
    <mc:Fallback xmlns="">
      <p:transition spd="slow" advTm="133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 言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实现方案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88883" y="631593"/>
            <a:ext cx="10364918" cy="49847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outline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9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2"/>
    </mc:Choice>
    <mc:Fallback xmlns="">
      <p:transition spd="slow" advTm="1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1635125"/>
            <a:ext cx="10363200" cy="2512331"/>
          </a:xfrm>
        </p:spPr>
        <p:txBody>
          <a:bodyPr/>
          <a:lstStyle/>
          <a:p>
            <a:r>
              <a:rPr lang="zh-CN" altLang="en-US" sz="2000" dirty="0">
                <a:solidFill>
                  <a:schemeClr val="bg1"/>
                </a:solidFill>
              </a:rPr>
              <a:t>打开授权浮层时返回一个</a:t>
            </a:r>
            <a:r>
              <a:rPr lang="en-US" altLang="zh-CN" sz="2000" dirty="0" smtClean="0">
                <a:solidFill>
                  <a:schemeClr val="bg1"/>
                </a:solidFill>
              </a:rPr>
              <a:t>Promise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无缝授权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时序（授权浮层）</a:t>
            </a:r>
            <a:endParaRPr lang="zh-CN" altLang="en-US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6056485" y="1635124"/>
            <a:ext cx="5087003" cy="2512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zh-CN" altLang="en-US" sz="1775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363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000" b="0" i="0" u="none" strike="noStrike" kern="1200" cap="all" spc="363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en-US" altLang="en-US" sz="1000" b="0" i="0" u="none" strike="noStrike" kern="1200" cap="all" spc="363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chemeClr val="bg1"/>
                </a:solidFill>
              </a:rPr>
              <a:t>在各个交互出口对</a:t>
            </a:r>
            <a:r>
              <a:rPr lang="en-US" altLang="zh-CN" sz="2000" dirty="0" smtClean="0">
                <a:solidFill>
                  <a:schemeClr val="bg1"/>
                </a:solidFill>
              </a:rPr>
              <a:t>Promise</a:t>
            </a:r>
            <a:r>
              <a:rPr lang="zh-CN" altLang="en-US" sz="2000" dirty="0" smtClean="0">
                <a:solidFill>
                  <a:schemeClr val="bg1"/>
                </a:solidFill>
              </a:rPr>
              <a:t>进行</a:t>
            </a:r>
            <a:r>
              <a:rPr lang="en-US" altLang="zh-CN" sz="2000" dirty="0" smtClean="0">
                <a:solidFill>
                  <a:schemeClr val="bg1"/>
                </a:solidFill>
              </a:rPr>
              <a:t>resolve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32" y="2295078"/>
            <a:ext cx="4910635" cy="34710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176" y="2089803"/>
            <a:ext cx="4686476" cy="4639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0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75"/>
    </mc:Choice>
    <mc:Fallback xmlns="">
      <p:transition advTm="1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bg1"/>
                </a:solidFill>
              </a:rPr>
              <a:t>则授权交互细节对外透明，外界可直接获得授权结果并相应</a:t>
            </a:r>
            <a:r>
              <a:rPr lang="zh-CN" altLang="en-US" sz="2000" dirty="0" smtClean="0">
                <a:solidFill>
                  <a:schemeClr val="bg1"/>
                </a:solidFill>
              </a:rPr>
              <a:t>处理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无缝授权时序（授权浮层）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69" y="2272506"/>
            <a:ext cx="6711335" cy="4414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4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1"/>
    </mc:Choice>
    <mc:Fallback xmlns="">
      <p:transition advTm="1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bg1"/>
                </a:solidFill>
              </a:rPr>
              <a:t>使用一个全局模块负责</a:t>
            </a:r>
            <a:r>
              <a:rPr lang="zh-CN" altLang="en-US" sz="2000" dirty="0" smtClean="0">
                <a:solidFill>
                  <a:schemeClr val="bg1"/>
                </a:solidFill>
              </a:rPr>
              <a:t>通信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无缝授权时序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（独立登录页）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82460" y="2207411"/>
            <a:ext cx="502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Helvetica"/>
              </a:rPr>
              <a:t>授权全局数据模块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Helvetica"/>
              </a:rPr>
              <a:t>userAuthHub.js: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729"/>
          <a:stretch/>
        </p:blipFill>
        <p:spPr>
          <a:xfrm>
            <a:off x="1324946" y="2629694"/>
            <a:ext cx="6693443" cy="3861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4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50"/>
    </mc:Choice>
    <mc:Fallback xmlns="">
      <p:transition advTm="3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bg1"/>
                </a:solidFill>
              </a:rPr>
              <a:t>独立登录页进行监听回调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无缝授权时序（独立登录页）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bg1"/>
                </a:solidFill>
              </a:rPr>
              <a:t>登录模块（详情页）设置监听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83" y="2057400"/>
            <a:ext cx="4752975" cy="4800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714" y="2401369"/>
            <a:ext cx="5335016" cy="4260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9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92"/>
    </mc:Choice>
    <mc:Fallback xmlns="">
      <p:transition advTm="2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实现方案 </a:t>
            </a:r>
            <a:r>
              <a:rPr lang="en-US" altLang="zh-CN" sz="3600" dirty="0" smtClean="0">
                <a:solidFill>
                  <a:schemeClr val="bg1"/>
                </a:solidFill>
              </a:rPr>
              <a:t>· </a:t>
            </a:r>
            <a:r>
              <a:rPr lang="zh-CN" altLang="en-US" sz="3600" dirty="0" smtClean="0">
                <a:solidFill>
                  <a:schemeClr val="bg1"/>
                </a:solidFill>
              </a:rPr>
              <a:t>登录态过期处理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6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0"/>
    </mc:Choice>
    <mc:Fallback xmlns="">
      <p:transition spd="slow" advTm="12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bg1"/>
                </a:solidFill>
              </a:rPr>
              <a:t>问题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601" y="2444784"/>
            <a:ext cx="10671481" cy="37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登录态过期处理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3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142"/>
    </mc:Choice>
    <mc:Fallback xmlns="">
      <p:transition advTm="36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90601" y="1433244"/>
            <a:ext cx="103632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信登录态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过期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随时可能过期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每次检查，成本颇高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后端登录态过期（同上）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期望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保证每次接口功能正确有效</a:t>
            </a:r>
            <a:endParaRPr lang="en-US" altLang="zh-CN" sz="2000" dirty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不用每次耗费高额的查询开销</a:t>
            </a:r>
            <a:endParaRPr lang="en-US" altLang="zh-CN" sz="2000" dirty="0">
              <a:solidFill>
                <a:srgbClr val="00B0F0"/>
              </a:solidFill>
            </a:endParaRPr>
          </a:p>
          <a:p>
            <a:pPr lvl="1"/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登录态过期处理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9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465"/>
    </mc:Choice>
    <mc:Fallback xmlns="">
      <p:transition advTm="66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72052" y="1635125"/>
            <a:ext cx="5189517" cy="49675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对</a:t>
            </a:r>
            <a:r>
              <a:rPr lang="en-US" altLang="zh-CN" sz="2000" dirty="0" err="1">
                <a:solidFill>
                  <a:schemeClr val="bg1"/>
                </a:solidFill>
              </a:rPr>
              <a:t>wx.request</a:t>
            </a:r>
            <a:r>
              <a:rPr lang="zh-CN" altLang="en-US" sz="2000" dirty="0">
                <a:solidFill>
                  <a:schemeClr val="bg1"/>
                </a:solidFill>
              </a:rPr>
              <a:t>进行二次封装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请求前指明是否需要登录态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2">
                    <a:lumMod val="75000"/>
                  </a:schemeClr>
                </a:solidFill>
              </a:rPr>
              <a:t>需要则</a:t>
            </a:r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</a:rPr>
              <a:t>自动加入校验</a:t>
            </a:r>
            <a:r>
              <a:rPr lang="zh-CN" altLang="en-US" sz="2000" dirty="0" smtClean="0">
                <a:solidFill>
                  <a:schemeClr val="bg2">
                    <a:lumMod val="75000"/>
                  </a:schemeClr>
                </a:solidFill>
              </a:rPr>
              <a:t>逻辑</a:t>
            </a:r>
            <a:endParaRPr lang="en-US" altLang="zh-CN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惰性检查</a:t>
            </a:r>
            <a:r>
              <a:rPr lang="en-US" altLang="zh-CN" sz="2000" dirty="0">
                <a:solidFill>
                  <a:schemeClr val="bg1"/>
                </a:solidFill>
              </a:rPr>
              <a:t>+</a:t>
            </a:r>
            <a:r>
              <a:rPr lang="zh-CN" altLang="en-US" sz="2000" dirty="0">
                <a:solidFill>
                  <a:schemeClr val="bg1"/>
                </a:solidFill>
              </a:rPr>
              <a:t>自动重试</a:t>
            </a:r>
            <a:r>
              <a:rPr lang="zh-CN" altLang="en-US" sz="2000" dirty="0" smtClean="0">
                <a:solidFill>
                  <a:schemeClr val="bg1"/>
                </a:solidFill>
              </a:rPr>
              <a:t>机制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特点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大多数时候校验成本几乎为</a:t>
            </a:r>
            <a:r>
              <a:rPr lang="en-US" altLang="zh-CN" sz="2000" dirty="0">
                <a:solidFill>
                  <a:srgbClr val="00B0F0"/>
                </a:solidFill>
              </a:rPr>
              <a:t>0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只在</a:t>
            </a:r>
            <a:r>
              <a:rPr lang="en-US" altLang="zh-CN" sz="2000" dirty="0">
                <a:solidFill>
                  <a:srgbClr val="00B0F0"/>
                </a:solidFill>
              </a:rPr>
              <a:t>&amp;</a:t>
            </a:r>
            <a:r>
              <a:rPr lang="zh-CN" altLang="en-US" sz="2000" dirty="0">
                <a:solidFill>
                  <a:srgbClr val="00B0F0"/>
                </a:solidFill>
              </a:rPr>
              <a:t>会在需要时重新登录</a:t>
            </a:r>
            <a:endParaRPr lang="en-US" altLang="zh-CN" sz="2000" dirty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重试逻辑对接口调用方完全</a:t>
            </a:r>
            <a:r>
              <a:rPr lang="zh-CN" altLang="en-US" sz="2000" dirty="0" smtClean="0">
                <a:solidFill>
                  <a:srgbClr val="00B0F0"/>
                </a:solidFill>
              </a:rPr>
              <a:t>透明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登录行为对业务逻辑</a:t>
            </a:r>
            <a:r>
              <a:rPr lang="zh-CN" altLang="en-US" sz="2000" dirty="0" smtClean="0">
                <a:solidFill>
                  <a:srgbClr val="00B0F0"/>
                </a:solidFill>
              </a:rPr>
              <a:t>透明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>
          <a:xfrm>
            <a:off x="990889" y="1568560"/>
            <a:ext cx="6046725" cy="5129248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zh-CN"/>
            </a:defPPr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登录态过期处理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79" y="1335124"/>
            <a:ext cx="5752481" cy="5362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3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6990"/>
    </mc:Choice>
    <mc:Fallback xmlns="">
      <p:transition advTm="206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实现方案 </a:t>
            </a:r>
            <a:r>
              <a:rPr lang="en-US" altLang="zh-CN" sz="3600" dirty="0" smtClean="0">
                <a:solidFill>
                  <a:schemeClr val="bg1"/>
                </a:solidFill>
              </a:rPr>
              <a:t>· </a:t>
            </a:r>
            <a:r>
              <a:rPr lang="zh-CN" altLang="en-US" sz="3600" dirty="0" smtClean="0">
                <a:solidFill>
                  <a:schemeClr val="bg1"/>
                </a:solidFill>
              </a:rPr>
              <a:t>免并发处理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8"/>
    </mc:Choice>
    <mc:Fallback xmlns="">
      <p:transition spd="slow" advTm="15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90600" y="1635125"/>
            <a:ext cx="521069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问题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页面各组件可能会同时触发登录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额外性能</a:t>
            </a:r>
            <a:r>
              <a:rPr lang="zh-CN" altLang="en-US" sz="2000" dirty="0" smtClean="0">
                <a:solidFill>
                  <a:schemeClr val="bg1"/>
                </a:solidFill>
              </a:rPr>
              <a:t>开销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用户</a:t>
            </a:r>
            <a:r>
              <a:rPr lang="zh-CN" altLang="en-US" sz="2000" dirty="0" smtClean="0">
                <a:solidFill>
                  <a:schemeClr val="bg1"/>
                </a:solidFill>
              </a:rPr>
              <a:t>体验问题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潜在时序风险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免并发处理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142" y="2919473"/>
            <a:ext cx="6319659" cy="3220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8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334"/>
    </mc:Choice>
    <mc:Fallback xmlns="">
      <p:transition advTm="70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"/>
    </mc:Choice>
    <mc:Fallback xmlns="">
      <p:transition spd="slow" advTm="255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单</a:t>
            </a:r>
            <a:r>
              <a:rPr lang="zh-CN" altLang="en-US" sz="2000" dirty="0">
                <a:solidFill>
                  <a:schemeClr val="bg1"/>
                </a:solidFill>
              </a:rPr>
              <a:t>例模式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若无登录流程，则发起一个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若已有，则直接使用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保证任一时刻最多只有一个</a:t>
            </a:r>
            <a:r>
              <a:rPr lang="zh-CN" altLang="en-US" sz="2000" dirty="0" smtClean="0">
                <a:solidFill>
                  <a:schemeClr val="bg1"/>
                </a:solidFill>
              </a:rPr>
              <a:t>登录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bg1"/>
                </a:solidFill>
              </a:rPr>
              <a:t>   流程正在</a:t>
            </a:r>
            <a:r>
              <a:rPr lang="zh-CN" altLang="en-US" sz="2000" dirty="0">
                <a:solidFill>
                  <a:schemeClr val="bg1"/>
                </a:solidFill>
              </a:rPr>
              <a:t>进行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免并发处理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340" y="2714809"/>
            <a:ext cx="6335916" cy="3484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7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565"/>
    </mc:Choice>
    <mc:Fallback xmlns="">
      <p:transition advTm="4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实现方案 </a:t>
            </a:r>
            <a:r>
              <a:rPr lang="en-US" altLang="zh-CN" sz="3600" dirty="0" smtClean="0">
                <a:solidFill>
                  <a:schemeClr val="bg1"/>
                </a:solidFill>
              </a:rPr>
              <a:t>· </a:t>
            </a:r>
            <a:r>
              <a:rPr lang="zh-CN" altLang="en-US" sz="3600" dirty="0" smtClean="0">
                <a:solidFill>
                  <a:schemeClr val="bg1"/>
                </a:solidFill>
              </a:rPr>
              <a:t>老用户静默</a:t>
            </a:r>
            <a:r>
              <a:rPr lang="zh-CN" altLang="en-US" sz="3600" dirty="0">
                <a:solidFill>
                  <a:schemeClr val="bg1"/>
                </a:solidFill>
              </a:rPr>
              <a:t>登录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1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5"/>
    </mc:Choice>
    <mc:Fallback xmlns="">
      <p:transition spd="slow" advTm="11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问题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用户时不时会需要</a:t>
            </a:r>
            <a:r>
              <a:rPr lang="zh-CN" altLang="en-US" sz="2000" dirty="0">
                <a:solidFill>
                  <a:schemeClr val="bg1"/>
                </a:solidFill>
              </a:rPr>
              <a:t>重新授权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影响用户体验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不利于流失用户召回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期望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B0F0"/>
                </a:solidFill>
              </a:rPr>
              <a:t>用户只需授权一次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pPr lvl="1"/>
            <a:endParaRPr lang="en-US" altLang="zh-CN" sz="2000" dirty="0" smtClean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老用户静默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555" y="2719491"/>
            <a:ext cx="7042461" cy="3467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8353"/>
    </mc:Choice>
    <mc:Fallback xmlns="">
      <p:transition advTm="7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19730" y="1584654"/>
            <a:ext cx="639566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授权登录后，后端存储</a:t>
            </a:r>
            <a:r>
              <a:rPr lang="en-US" altLang="zh-CN" sz="2000" dirty="0" err="1">
                <a:solidFill>
                  <a:schemeClr val="bg1"/>
                </a:solidFill>
              </a:rPr>
              <a:t>openid</a:t>
            </a:r>
            <a:r>
              <a:rPr lang="en-US" altLang="zh-CN" sz="2000" dirty="0">
                <a:solidFill>
                  <a:schemeClr val="bg1"/>
                </a:solidFill>
              </a:rPr>
              <a:t>-</a:t>
            </a:r>
            <a:r>
              <a:rPr lang="zh-CN" altLang="en-US" sz="2000" dirty="0">
                <a:solidFill>
                  <a:schemeClr val="bg1"/>
                </a:solidFill>
              </a:rPr>
              <a:t>用户信息映射表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先尝试根据</a:t>
            </a:r>
            <a:r>
              <a:rPr lang="en-US" altLang="zh-CN" sz="2000" dirty="0" err="1">
                <a:solidFill>
                  <a:schemeClr val="bg1"/>
                </a:solidFill>
              </a:rPr>
              <a:t>openid</a:t>
            </a:r>
            <a:r>
              <a:rPr lang="zh-CN" altLang="en-US" sz="2000" dirty="0">
                <a:solidFill>
                  <a:schemeClr val="bg1"/>
                </a:solidFill>
              </a:rPr>
              <a:t>查询映射表获得用户信息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查询失败才展示授权界面，通过授权获得用户</a:t>
            </a:r>
            <a:r>
              <a:rPr lang="zh-CN" altLang="en-US" sz="2000" dirty="0" smtClean="0">
                <a:solidFill>
                  <a:schemeClr val="bg1"/>
                </a:solidFill>
              </a:rPr>
              <a:t>信息</a:t>
            </a:r>
            <a:endParaRPr lang="en-US" altLang="zh-CN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0" y="1264750"/>
            <a:ext cx="2717672" cy="5601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3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954"/>
    </mc:Choice>
    <mc:Fallback xmlns="">
      <p:transition advTm="4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88883" y="1771267"/>
            <a:ext cx="535082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成本：</a:t>
            </a:r>
            <a:r>
              <a:rPr lang="zh-CN" altLang="en-US" sz="2000" dirty="0" smtClean="0">
                <a:solidFill>
                  <a:schemeClr val="accent2"/>
                </a:solidFill>
              </a:rPr>
              <a:t>新</a:t>
            </a:r>
            <a:r>
              <a:rPr lang="zh-CN" altLang="en-US" sz="2000" dirty="0">
                <a:solidFill>
                  <a:schemeClr val="accent2"/>
                </a:solidFill>
              </a:rPr>
              <a:t>用户登录效率会有一定损失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收益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</a:rPr>
              <a:t>老</a:t>
            </a:r>
            <a:r>
              <a:rPr lang="zh-CN" altLang="en-US" sz="2000" dirty="0" smtClean="0">
                <a:solidFill>
                  <a:srgbClr val="00B0F0"/>
                </a:solidFill>
              </a:rPr>
              <a:t>用户登录</a:t>
            </a:r>
            <a:r>
              <a:rPr lang="zh-CN" altLang="en-US" sz="2000" dirty="0">
                <a:solidFill>
                  <a:srgbClr val="00B0F0"/>
                </a:solidFill>
              </a:rPr>
              <a:t>效率大幅</a:t>
            </a:r>
            <a:r>
              <a:rPr lang="zh-CN" altLang="en-US" sz="2000" dirty="0" smtClean="0">
                <a:solidFill>
                  <a:srgbClr val="00B0F0"/>
                </a:solidFill>
              </a:rPr>
              <a:t>提升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B0F0"/>
                </a:solidFill>
              </a:rPr>
              <a:t>个性</a:t>
            </a:r>
            <a:r>
              <a:rPr lang="zh-CN" altLang="en-US" sz="2000" dirty="0">
                <a:solidFill>
                  <a:srgbClr val="00B0F0"/>
                </a:solidFill>
              </a:rPr>
              <a:t>归个性，登录归登录</a:t>
            </a:r>
            <a:endParaRPr lang="en-US" altLang="zh-CN" sz="2000" dirty="0">
              <a:solidFill>
                <a:srgbClr val="00B0F0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73" y="1383177"/>
            <a:ext cx="2585810" cy="51594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42" y="1380137"/>
            <a:ext cx="2569845" cy="5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4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803"/>
    </mc:Choice>
    <mc:Fallback xmlns="">
      <p:transition advTm="86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实现方案 </a:t>
            </a:r>
            <a:r>
              <a:rPr lang="en-US" altLang="zh-CN" sz="3600" dirty="0" smtClean="0">
                <a:solidFill>
                  <a:schemeClr val="bg1"/>
                </a:solidFill>
              </a:rPr>
              <a:t>· </a:t>
            </a:r>
            <a:r>
              <a:rPr lang="zh-CN" altLang="en-US" sz="3600" dirty="0" smtClean="0">
                <a:solidFill>
                  <a:schemeClr val="bg1"/>
                </a:solidFill>
              </a:rPr>
              <a:t>支持多场景适配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6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"/>
    </mc:Choice>
    <mc:Fallback xmlns=""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1842" y="1682627"/>
            <a:ext cx="103632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不同场景下的不同期望</a:t>
            </a:r>
            <a:endParaRPr lang="en-US" altLang="zh-CN" sz="20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要有登录态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有登录态最好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要有严格登录态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单一的登录流程很难满足这种多元的场景诉求</a:t>
            </a: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支持多场景适配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8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605"/>
    </mc:Choice>
    <mc:Fallback xmlns="">
      <p:transition advTm="63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2"/>
                </a:solidFill>
              </a:rPr>
              <a:t>通用</a:t>
            </a:r>
            <a:r>
              <a:rPr lang="zh-CN" altLang="en-US" sz="2000" dirty="0">
                <a:solidFill>
                  <a:schemeClr val="accent2"/>
                </a:solidFill>
              </a:rPr>
              <a:t>模式（默认模式）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会依次尝试静默登录和授权</a:t>
            </a:r>
            <a:r>
              <a:rPr lang="zh-CN" altLang="en-US" sz="2000" dirty="0" smtClean="0">
                <a:solidFill>
                  <a:schemeClr val="bg1"/>
                </a:solidFill>
              </a:rPr>
              <a:t>登录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2"/>
                </a:solidFill>
              </a:rPr>
              <a:t>静默</a:t>
            </a:r>
            <a:r>
              <a:rPr lang="zh-CN" altLang="en-US" sz="2000" dirty="0">
                <a:solidFill>
                  <a:schemeClr val="accent2"/>
                </a:solidFill>
              </a:rPr>
              <a:t>模式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只会尝试静默登录，不会尝试授权登录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成功</a:t>
            </a:r>
            <a:r>
              <a:rPr lang="zh-CN" altLang="en-US" sz="2000" dirty="0">
                <a:solidFill>
                  <a:schemeClr val="bg1"/>
                </a:solidFill>
              </a:rPr>
              <a:t>与否均不影响后续接口</a:t>
            </a:r>
            <a:r>
              <a:rPr lang="zh-CN" altLang="en-US" sz="2000" dirty="0" smtClean="0">
                <a:solidFill>
                  <a:schemeClr val="bg1"/>
                </a:solidFill>
              </a:rPr>
              <a:t>调用</a:t>
            </a:r>
            <a:endParaRPr lang="zh-CN" alt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</a:rPr>
              <a:t>强制模式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跳</a:t>
            </a:r>
            <a:r>
              <a:rPr lang="zh-CN" altLang="en-US" sz="2000" dirty="0" smtClean="0">
                <a:solidFill>
                  <a:schemeClr val="bg1"/>
                </a:solidFill>
              </a:rPr>
              <a:t>过惰性机制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保证前后端登录态</a:t>
            </a:r>
            <a:r>
              <a:rPr lang="zh-CN" altLang="en-US" sz="2000" dirty="0" smtClean="0">
                <a:solidFill>
                  <a:schemeClr val="bg1"/>
                </a:solidFill>
              </a:rPr>
              <a:t>同步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支持多场景适配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087" y="1337954"/>
            <a:ext cx="4984196" cy="5250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8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529"/>
    </mc:Choice>
    <mc:Fallback xmlns="">
      <p:transition advTm="6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实现方案 </a:t>
            </a:r>
            <a:r>
              <a:rPr lang="en-US" altLang="zh-CN" sz="3600" dirty="0" smtClean="0">
                <a:solidFill>
                  <a:schemeClr val="bg1"/>
                </a:solidFill>
              </a:rPr>
              <a:t>· </a:t>
            </a:r>
            <a:r>
              <a:rPr lang="zh-CN" altLang="en-US" sz="3600" dirty="0" smtClean="0">
                <a:solidFill>
                  <a:schemeClr val="bg1"/>
                </a:solidFill>
              </a:rPr>
              <a:t>复用</a:t>
            </a:r>
            <a:r>
              <a:rPr lang="en-US" altLang="zh-CN" sz="3600" dirty="0" smtClean="0">
                <a:solidFill>
                  <a:schemeClr val="bg1"/>
                </a:solidFill>
              </a:rPr>
              <a:t>&amp;</a:t>
            </a:r>
            <a:r>
              <a:rPr lang="zh-CN" altLang="en-US" sz="3600" dirty="0" smtClean="0">
                <a:solidFill>
                  <a:schemeClr val="bg1"/>
                </a:solidFill>
              </a:rPr>
              <a:t>定制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0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3"/>
    </mc:Choice>
    <mc:Fallback xmlns="">
      <p:transition spd="slow" advTm="25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想复用</a:t>
            </a:r>
            <a:endParaRPr lang="en-US" altLang="zh-CN" dirty="0"/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想定制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pic>
        <p:nvPicPr>
          <p:cNvPr id="4" name="主程序-通用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7" y="2704173"/>
            <a:ext cx="1703383" cy="3406766"/>
          </a:xfrm>
          <a:prstGeom prst="rect">
            <a:avLst/>
          </a:prstGeom>
        </p:spPr>
      </p:pic>
      <p:pic>
        <p:nvPicPr>
          <p:cNvPr id="5" name="主程序-宝藏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39" y="2704173"/>
            <a:ext cx="1703383" cy="3406766"/>
          </a:xfrm>
          <a:prstGeom prst="rect">
            <a:avLst/>
          </a:prstGeom>
        </p:spPr>
      </p:pic>
      <p:pic>
        <p:nvPicPr>
          <p:cNvPr id="6" name="欢乐送-红包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80" y="2704173"/>
            <a:ext cx="1703383" cy="3406766"/>
          </a:xfrm>
          <a:prstGeom prst="rect">
            <a:avLst/>
          </a:prstGeom>
        </p:spPr>
      </p:pic>
      <p:pic>
        <p:nvPicPr>
          <p:cNvPr id="7" name="欢乐送-确认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99" y="2704173"/>
            <a:ext cx="1703383" cy="3406766"/>
          </a:xfrm>
          <a:prstGeom prst="rect">
            <a:avLst/>
          </a:prstGeom>
        </p:spPr>
      </p:pic>
      <p:pic>
        <p:nvPicPr>
          <p:cNvPr id="8" name="欢乐送-通用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60" y="2704173"/>
            <a:ext cx="1703383" cy="3406766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3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942"/>
    </mc:Choice>
    <mc:Fallback xmlns="">
      <p:transition advTm="74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87373"/>
            <a:ext cx="103632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功能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重要性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复杂性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dirty="0" smtClean="0">
              <a:solidFill>
                <a:schemeClr val="bg1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09" y="2174810"/>
            <a:ext cx="6494690" cy="3570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8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80"/>
    </mc:Choice>
    <mc:Fallback xmlns="">
      <p:transition spd="slow" advTm="88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06" y="1614486"/>
            <a:ext cx="10177078" cy="4441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199"/>
    </mc:Choice>
    <mc:Fallback xmlns="">
      <p:transition advTm="131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</a:rPr>
              <a:t>实现方案 </a:t>
            </a:r>
            <a:r>
              <a:rPr lang="en-US" altLang="zh-CN" sz="3600" dirty="0" smtClean="0">
                <a:solidFill>
                  <a:schemeClr val="bg1"/>
                </a:solidFill>
              </a:rPr>
              <a:t>· </a:t>
            </a:r>
            <a:r>
              <a:rPr lang="zh-CN" altLang="en-US" sz="3600" dirty="0" smtClean="0">
                <a:solidFill>
                  <a:schemeClr val="bg1"/>
                </a:solidFill>
              </a:rPr>
              <a:t>总结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8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9"/>
    </mc:Choice>
    <mc:Fallback xmlns="">
      <p:transition spd="slow" advTm="7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实现方案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5" y="2135329"/>
            <a:ext cx="11411161" cy="3328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6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781"/>
    </mc:Choice>
    <mc:Fallback xmlns="">
      <p:transition advTm="74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8883" y="1834823"/>
            <a:ext cx="10363200" cy="435133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9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3"/>
    </mc:Choice>
    <mc:Fallback xmlns="">
      <p:transition spd="slow" advTm="476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健壮高效的小程序登录方案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无限层级路由方案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跨页面传参方案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免</a:t>
            </a:r>
            <a:r>
              <a:rPr lang="zh-CN" altLang="en-US" sz="2000" dirty="0">
                <a:solidFill>
                  <a:schemeClr val="bg1"/>
                </a:solidFill>
              </a:rPr>
              <a:t>并发修饰</a:t>
            </a:r>
            <a:r>
              <a:rPr lang="zh-CN" altLang="en-US" sz="2000" dirty="0" smtClean="0">
                <a:solidFill>
                  <a:schemeClr val="bg1"/>
                </a:solidFill>
              </a:rPr>
              <a:t>器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入口构造工具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新手引导组件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…</a:t>
            </a:r>
            <a:endParaRPr lang="en-US" altLang="zh-CN" sz="2000" dirty="0">
              <a:solidFill>
                <a:schemeClr val="bg1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7352650" y="1635125"/>
            <a:ext cx="3292094" cy="453521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zh-CN" altLang="en-US" sz="1775" b="0" i="0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600" b="0" i="0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200" b="0" i="0" u="none" strike="noStrike" cap="all" spc="363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sym typeface="Helvetic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zh-CN" altLang="en-US" sz="1000" b="0" i="0" u="none" strike="noStrike" cap="all" spc="363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sym typeface="Helvetic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0" lang="en-US" altLang="en-US" sz="1000" b="0" i="0" u="none" strike="noStrike" cap="all" spc="363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sym typeface="Helvetic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</a:rPr>
              <a:t>小程序代码库 </a:t>
            </a:r>
            <a:r>
              <a:rPr lang="en-US" altLang="zh-CN" dirty="0">
                <a:solidFill>
                  <a:schemeClr val="bg1"/>
                </a:solidFill>
                <a:hlinkClick r:id="rId4"/>
              </a:rPr>
              <a:t>fancy-mini</a:t>
            </a:r>
          </a:p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</a:rPr>
              <a:t>演示小程序</a:t>
            </a:r>
            <a:r>
              <a:rPr lang="en-US" altLang="zh-CN" dirty="0" err="1">
                <a:solidFill>
                  <a:schemeClr val="bg1"/>
                </a:solidFill>
              </a:rPr>
              <a:t>fancyDemos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1026" name="Picture 2" descr="https://github.com/zhuanzhuanfe/fancy-mini/raw/master/docs/images/fancyQrC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57" y="2478238"/>
            <a:ext cx="3292094" cy="32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1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437"/>
    </mc:Choice>
    <mc:Fallback xmlns="">
      <p:transition advTm="61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39ac03225b72fbb351e733c7e64e21a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8518" y="1330564"/>
            <a:ext cx="2649013" cy="5298026"/>
          </a:xfrm>
          <a:prstGeom prst="rect">
            <a:avLst/>
          </a:prstGeom>
        </p:spPr>
      </p:pic>
      <p:pic>
        <p:nvPicPr>
          <p:cNvPr id="6" name="22b5be0c7d253303f5f1dab4b7cfc4ac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4787" y="1330564"/>
            <a:ext cx="2649013" cy="52980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· </a:t>
            </a:r>
            <a:r>
              <a:rPr lang="zh-CN" altLang="en-US" dirty="0" smtClean="0">
                <a:solidFill>
                  <a:schemeClr val="bg1"/>
                </a:solidFill>
              </a:rPr>
              <a:t>方案效果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用户</a:t>
            </a:r>
            <a:r>
              <a:rPr lang="zh-CN" altLang="en-US" sz="2000" dirty="0" smtClean="0">
                <a:solidFill>
                  <a:schemeClr val="bg1"/>
                </a:solidFill>
              </a:rPr>
              <a:t>体验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流畅</a:t>
            </a:r>
            <a:endParaRPr lang="en-US" altLang="zh-CN" sz="20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2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3"/>
    </mc:Choice>
    <mc:Fallback xmlns="">
      <p:transition spd="slow" advTm="60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3708" objId="7"/>
        <p14:stopEvt time="37386" objId="7"/>
        <p14:playEvt time="46422" objId="6"/>
        <p14:stopEvt time="59768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</a:rPr>
              <a:t>方案效果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用户</a:t>
            </a:r>
            <a:r>
              <a:rPr lang="zh-CN" altLang="en-US" sz="2000" dirty="0" smtClean="0">
                <a:solidFill>
                  <a:schemeClr val="bg1"/>
                </a:solidFill>
              </a:rPr>
              <a:t>体验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流畅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多元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pic>
        <p:nvPicPr>
          <p:cNvPr id="4" name="主程序-通用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73" y="3355846"/>
            <a:ext cx="1567837" cy="3135674"/>
          </a:xfrm>
          <a:prstGeom prst="rect">
            <a:avLst/>
          </a:prstGeom>
        </p:spPr>
      </p:pic>
      <p:pic>
        <p:nvPicPr>
          <p:cNvPr id="5" name="主程序-宝藏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86" y="3355846"/>
            <a:ext cx="1581532" cy="3163064"/>
          </a:xfrm>
          <a:prstGeom prst="rect">
            <a:avLst/>
          </a:prstGeom>
        </p:spPr>
      </p:pic>
      <p:pic>
        <p:nvPicPr>
          <p:cNvPr id="6" name="欢乐送-红包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65" y="3355846"/>
            <a:ext cx="1578257" cy="3156514"/>
          </a:xfrm>
          <a:prstGeom prst="rect">
            <a:avLst/>
          </a:prstGeom>
        </p:spPr>
      </p:pic>
      <p:pic>
        <p:nvPicPr>
          <p:cNvPr id="7" name="欢乐送-确认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3" y="3355846"/>
            <a:ext cx="1574474" cy="3148948"/>
          </a:xfrm>
          <a:prstGeom prst="rect">
            <a:avLst/>
          </a:prstGeom>
        </p:spPr>
      </p:pic>
      <p:pic>
        <p:nvPicPr>
          <p:cNvPr id="8" name="欢乐送-通用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69" y="3355846"/>
            <a:ext cx="1567745" cy="3135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2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6"/>
    </mc:Choice>
    <mc:Fallback xmlns="">
      <p:transition spd="slow" advTm="20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</a:rPr>
              <a:t>方案效果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用户体验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流畅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多元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精细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73" y="1383177"/>
            <a:ext cx="2585810" cy="51594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42" y="1380137"/>
            <a:ext cx="2569845" cy="5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20"/>
    </mc:Choice>
    <mc:Fallback xmlns="">
      <p:transition spd="slow" advTm="54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</a:rPr>
              <a:t>方案效果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</a:rPr>
              <a:t>业务开发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825" dirty="0">
                <a:solidFill>
                  <a:schemeClr val="bg1"/>
                </a:solidFill>
              </a:rPr>
              <a:t>省心</a:t>
            </a:r>
            <a:endParaRPr lang="en-US" altLang="zh-CN" sz="1825" dirty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3"/>
          </p:nvPr>
        </p:nvSpPr>
        <p:spPr>
          <a:xfrm>
            <a:off x="6171342" y="1635125"/>
            <a:ext cx="50800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>
                <a:solidFill>
                  <a:srgbClr val="00B0F0"/>
                </a:solidFill>
              </a:rPr>
              <a:t>只需指明是否需要登录态，别的不用管</a:t>
            </a:r>
            <a:endParaRPr lang="en-US" altLang="zh-CN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登录没？</a:t>
            </a:r>
            <a:r>
              <a:rPr lang="en-US" altLang="zh-CN" dirty="0" smtClean="0">
                <a:solidFill>
                  <a:schemeClr val="bg1"/>
                </a:solidFill>
              </a:rPr>
              <a:t>		</a:t>
            </a:r>
            <a:r>
              <a:rPr lang="zh-CN" altLang="en-US" dirty="0" smtClean="0">
                <a:solidFill>
                  <a:schemeClr val="bg1"/>
                </a:solidFill>
              </a:rPr>
              <a:t>不管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登录交互？</a:t>
            </a: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不管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登录态过期？</a:t>
            </a: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不管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登录并发？</a:t>
            </a: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不管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登录失败</a:t>
            </a: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？</a:t>
            </a: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 smtClean="0">
                <a:solidFill>
                  <a:schemeClr val="bg1"/>
                </a:solidFill>
              </a:rPr>
              <a:t>不管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……		</a:t>
            </a:r>
            <a:r>
              <a:rPr lang="zh-CN" altLang="en-US" dirty="0" smtClean="0">
                <a:solidFill>
                  <a:schemeClr val="bg1"/>
                </a:solidFill>
              </a:rPr>
              <a:t>不管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4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90"/>
    </mc:Choice>
    <mc:Fallback xmlns="">
      <p:transition spd="slow" advTm="70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引言 </a:t>
            </a:r>
            <a:r>
              <a:rPr lang="en-US" altLang="zh-CN" dirty="0">
                <a:solidFill>
                  <a:schemeClr val="bg1"/>
                </a:solidFill>
              </a:rPr>
              <a:t>· </a:t>
            </a:r>
            <a:r>
              <a:rPr lang="zh-CN" altLang="en-US" dirty="0">
                <a:solidFill>
                  <a:schemeClr val="bg1"/>
                </a:solidFill>
              </a:rPr>
              <a:t>方案效果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业务开发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825" dirty="0" smtClean="0">
                <a:solidFill>
                  <a:schemeClr val="bg1"/>
                </a:solidFill>
              </a:rPr>
              <a:t>省心</a:t>
            </a:r>
            <a:endParaRPr lang="en-US" altLang="zh-CN" sz="1825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825" dirty="0">
                <a:solidFill>
                  <a:schemeClr val="bg1"/>
                </a:solidFill>
              </a:rPr>
              <a:t>自由</a:t>
            </a:r>
            <a:endParaRPr lang="en-US" altLang="zh-CN" sz="1825" dirty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3"/>
          </p:nvPr>
        </p:nvSpPr>
        <p:spPr>
          <a:xfrm>
            <a:off x="6171342" y="1635125"/>
            <a:ext cx="50800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想定制登录界面</a:t>
            </a:r>
            <a:r>
              <a:rPr lang="en-US" altLang="zh-CN" dirty="0" smtClean="0">
                <a:solidFill>
                  <a:schemeClr val="bg1"/>
                </a:solidFill>
              </a:rPr>
              <a:t>		ok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想跳过登录界面</a:t>
            </a:r>
            <a:r>
              <a:rPr lang="en-US" altLang="zh-CN" dirty="0" smtClean="0">
                <a:solidFill>
                  <a:schemeClr val="bg1"/>
                </a:solidFill>
              </a:rPr>
              <a:t>		ok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想附加登录步骤</a:t>
            </a:r>
            <a:r>
              <a:rPr lang="en-US" altLang="zh-CN" dirty="0" smtClean="0">
                <a:solidFill>
                  <a:schemeClr val="bg1"/>
                </a:solidFill>
              </a:rPr>
              <a:t>		ok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想监听登录成功</a:t>
            </a:r>
            <a:r>
              <a:rPr lang="en-US" altLang="zh-CN" dirty="0">
                <a:solidFill>
                  <a:schemeClr val="bg1"/>
                </a:solidFill>
              </a:rPr>
              <a:t>		</a:t>
            </a:r>
            <a:r>
              <a:rPr lang="en-US" altLang="zh-CN" dirty="0" smtClean="0">
                <a:solidFill>
                  <a:schemeClr val="bg1"/>
                </a:solidFill>
              </a:rPr>
              <a:t>ok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……			ok</a:t>
            </a: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1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6"/>
    </mc:Choice>
    <mc:Fallback xmlns="">
      <p:transition spd="slow" advTm="48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2|2.2|11.9|22.5|8.9|1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|0.8|8.7|2.9|4.7|7.1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12.7|6.1|16.3|12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23.5|9.3|19.7|0.4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8.3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5|1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|0.8|8.7|2.9|4.7|7.1|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3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5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2.1|23.6|1|0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0.8|0.5|0.5|0.9|63.3|2.3|26.6|36.4|35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|0.6|33.1|7.5|8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2|3.4|8.9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8.8|19.6|29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|16.4|3.8|10.1|3|6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5|18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6|3.3|9.2|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2|12.4|16.3|15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0.9|1.3|6.6|5|2.7|10.8|1.8|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1.7|11.1|0.2|5.7|1.2|0.2|5.8|0.3|0.2|0.2|7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.5|2.4|28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|0.8|8.7|2.9|4.7|7.1|4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|3.8|11.8|1.7|8.1|11.6|6.7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8|3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3|2.7|20|7|4.8|5.7|5.8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9.7|3.2|2.5|3.1|2.8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8|2.3|4.2|3.1|4.2"/>
</p:tagLst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323232"/>
      </a:dk1>
      <a:lt1>
        <a:sysClr val="window" lastClr="EBF1F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323232"/>
      </a:dk1>
      <a:lt1>
        <a:sysClr val="window" lastClr="EBF1F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323232"/>
      </a:dk1>
      <a:lt1>
        <a:sysClr val="window" lastClr="EBF1F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5949</TotalTime>
  <Words>2200</Words>
  <Application>Microsoft Office PowerPoint</Application>
  <PresentationFormat>宽屏</PresentationFormat>
  <Paragraphs>323</Paragraphs>
  <Slides>45</Slides>
  <Notes>44</Notes>
  <HiddenSlides>0</HiddenSlides>
  <MMClips>4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宋体</vt:lpstr>
      <vt:lpstr>微软雅黑</vt:lpstr>
      <vt:lpstr>Arial</vt:lpstr>
      <vt:lpstr>Calibri</vt:lpstr>
      <vt:lpstr>Helvetica</vt:lpstr>
      <vt:lpstr>1_Office 主题</vt:lpstr>
      <vt:lpstr>PowerPoint 演示文稿</vt:lpstr>
      <vt:lpstr>outline</vt:lpstr>
      <vt:lpstr>PowerPoint 演示文稿</vt:lpstr>
      <vt:lpstr>引言 </vt:lpstr>
      <vt:lpstr>引言 · 方案效果</vt:lpstr>
      <vt:lpstr>引言 · 方案效果</vt:lpstr>
      <vt:lpstr>引言 · 方案效果</vt:lpstr>
      <vt:lpstr>引言 · 方案效果</vt:lpstr>
      <vt:lpstr>引言 · 方案效果</vt:lpstr>
      <vt:lpstr>引言 · 方案效果</vt:lpstr>
      <vt:lpstr>引言 · 方案效果</vt:lpstr>
      <vt:lpstr>PowerPoint 演示文稿</vt:lpstr>
      <vt:lpstr>实现方案 · 基础流程</vt:lpstr>
      <vt:lpstr>实现方案 · 基础流程</vt:lpstr>
      <vt:lpstr>PowerPoint 演示文稿</vt:lpstr>
      <vt:lpstr>实现方案 · 无缝授权时序</vt:lpstr>
      <vt:lpstr>实现方案 · 无缝授权时序</vt:lpstr>
      <vt:lpstr>实现方案 · 无缝授权时序</vt:lpstr>
      <vt:lpstr>实现方案 · 无缝授权时序</vt:lpstr>
      <vt:lpstr>实现方案 · 无缝授权时序（授权浮层）</vt:lpstr>
      <vt:lpstr>实现方案 · 无缝授权时序（授权浮层）</vt:lpstr>
      <vt:lpstr>实现方案 · 无缝授权时序（独立登录页）</vt:lpstr>
      <vt:lpstr>实现方案 · 无缝授权时序（独立登录页）</vt:lpstr>
      <vt:lpstr>PowerPoint 演示文稿</vt:lpstr>
      <vt:lpstr>实现方案 · 登录态过期处理</vt:lpstr>
      <vt:lpstr>实现方案 · 登录态过期处理</vt:lpstr>
      <vt:lpstr>实现方案 · 登录态过期处理</vt:lpstr>
      <vt:lpstr>PowerPoint 演示文稿</vt:lpstr>
      <vt:lpstr>实现方案 · 免并发处理</vt:lpstr>
      <vt:lpstr>实现方案 · 免并发处理</vt:lpstr>
      <vt:lpstr>PowerPoint 演示文稿</vt:lpstr>
      <vt:lpstr>实现方案 · 老用户静默登录</vt:lpstr>
      <vt:lpstr>实现方案 · 老用户静默登录</vt:lpstr>
      <vt:lpstr>实现方案 · 老用户静默登录</vt:lpstr>
      <vt:lpstr>PowerPoint 演示文稿</vt:lpstr>
      <vt:lpstr>实现方案 · 支持多场景适配</vt:lpstr>
      <vt:lpstr>实现方案 · 支持多场景适配</vt:lpstr>
      <vt:lpstr>PowerPoint 演示文稿</vt:lpstr>
      <vt:lpstr>实现方案 · 复用&amp;定制</vt:lpstr>
      <vt:lpstr>实现方案 · 复用&amp;定制</vt:lpstr>
      <vt:lpstr>PowerPoint 演示文稿</vt:lpstr>
      <vt:lpstr>实现方案 · 总结</vt:lpstr>
      <vt:lpstr>PowerPoint 演示文稿</vt:lpstr>
      <vt:lpstr>源码&amp;周边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PPT制作注意事项</dc:title>
  <dc:creator>bluesky</dc:creator>
  <cp:lastModifiedBy>bluesky</cp:lastModifiedBy>
  <cp:revision>870</cp:revision>
  <dcterms:created xsi:type="dcterms:W3CDTF">2019-03-05T04:08:57Z</dcterms:created>
  <dcterms:modified xsi:type="dcterms:W3CDTF">2019-11-14T12:39:38Z</dcterms:modified>
</cp:coreProperties>
</file>